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89" r:id="rId5"/>
  </p:sldMasterIdLst>
  <p:notesMasterIdLst>
    <p:notesMasterId r:id="rId20"/>
  </p:notesMasterIdLst>
  <p:sldIdLst>
    <p:sldId id="256" r:id="rId6"/>
    <p:sldId id="258" r:id="rId7"/>
    <p:sldId id="428" r:id="rId8"/>
    <p:sldId id="436" r:id="rId9"/>
    <p:sldId id="420" r:id="rId10"/>
    <p:sldId id="435" r:id="rId11"/>
    <p:sldId id="432" r:id="rId12"/>
    <p:sldId id="433" r:id="rId13"/>
    <p:sldId id="431" r:id="rId14"/>
    <p:sldId id="438" r:id="rId15"/>
    <p:sldId id="267" r:id="rId16"/>
    <p:sldId id="429" r:id="rId17"/>
    <p:sldId id="434" r:id="rId18"/>
    <p:sldId id="425" r:id="rId19"/>
  </p:sldIdLst>
  <p:sldSz cx="19010313" cy="10693400"/>
  <p:notesSz cx="6807200" cy="9939338"/>
  <p:defaultTextStyle>
    <a:defPPr>
      <a:defRPr lang="en-US"/>
    </a:defPPr>
    <a:lvl1pPr marL="0" algn="l" defTabSz="1475128" rtl="0" eaLnBrk="1" latinLnBrk="0" hangingPunct="1">
      <a:defRPr sz="2900" kern="1200">
        <a:solidFill>
          <a:schemeClr val="tx1"/>
        </a:solidFill>
        <a:latin typeface="+mn-lt"/>
        <a:ea typeface="+mn-ea"/>
        <a:cs typeface="+mn-cs"/>
      </a:defRPr>
    </a:lvl1pPr>
    <a:lvl2pPr marL="737564" algn="l" defTabSz="1475128" rtl="0" eaLnBrk="1" latinLnBrk="0" hangingPunct="1">
      <a:defRPr sz="2900" kern="1200">
        <a:solidFill>
          <a:schemeClr val="tx1"/>
        </a:solidFill>
        <a:latin typeface="+mn-lt"/>
        <a:ea typeface="+mn-ea"/>
        <a:cs typeface="+mn-cs"/>
      </a:defRPr>
    </a:lvl2pPr>
    <a:lvl3pPr marL="1475128" algn="l" defTabSz="1475128" rtl="0" eaLnBrk="1" latinLnBrk="0" hangingPunct="1">
      <a:defRPr sz="2900" kern="1200">
        <a:solidFill>
          <a:schemeClr val="tx1"/>
        </a:solidFill>
        <a:latin typeface="+mn-lt"/>
        <a:ea typeface="+mn-ea"/>
        <a:cs typeface="+mn-cs"/>
      </a:defRPr>
    </a:lvl3pPr>
    <a:lvl4pPr marL="2212693" algn="l" defTabSz="1475128" rtl="0" eaLnBrk="1" latinLnBrk="0" hangingPunct="1">
      <a:defRPr sz="2900" kern="1200">
        <a:solidFill>
          <a:schemeClr val="tx1"/>
        </a:solidFill>
        <a:latin typeface="+mn-lt"/>
        <a:ea typeface="+mn-ea"/>
        <a:cs typeface="+mn-cs"/>
      </a:defRPr>
    </a:lvl4pPr>
    <a:lvl5pPr marL="2950257" algn="l" defTabSz="1475128" rtl="0" eaLnBrk="1" latinLnBrk="0" hangingPunct="1">
      <a:defRPr sz="2900" kern="1200">
        <a:solidFill>
          <a:schemeClr val="tx1"/>
        </a:solidFill>
        <a:latin typeface="+mn-lt"/>
        <a:ea typeface="+mn-ea"/>
        <a:cs typeface="+mn-cs"/>
      </a:defRPr>
    </a:lvl5pPr>
    <a:lvl6pPr marL="3687821" algn="l" defTabSz="1475128" rtl="0" eaLnBrk="1" latinLnBrk="0" hangingPunct="1">
      <a:defRPr sz="2900" kern="1200">
        <a:solidFill>
          <a:schemeClr val="tx1"/>
        </a:solidFill>
        <a:latin typeface="+mn-lt"/>
        <a:ea typeface="+mn-ea"/>
        <a:cs typeface="+mn-cs"/>
      </a:defRPr>
    </a:lvl6pPr>
    <a:lvl7pPr marL="4425385" algn="l" defTabSz="1475128" rtl="0" eaLnBrk="1" latinLnBrk="0" hangingPunct="1">
      <a:defRPr sz="2900" kern="1200">
        <a:solidFill>
          <a:schemeClr val="tx1"/>
        </a:solidFill>
        <a:latin typeface="+mn-lt"/>
        <a:ea typeface="+mn-ea"/>
        <a:cs typeface="+mn-cs"/>
      </a:defRPr>
    </a:lvl7pPr>
    <a:lvl8pPr marL="5162949" algn="l" defTabSz="1475128" rtl="0" eaLnBrk="1" latinLnBrk="0" hangingPunct="1">
      <a:defRPr sz="2900" kern="1200">
        <a:solidFill>
          <a:schemeClr val="tx1"/>
        </a:solidFill>
        <a:latin typeface="+mn-lt"/>
        <a:ea typeface="+mn-ea"/>
        <a:cs typeface="+mn-cs"/>
      </a:defRPr>
    </a:lvl8pPr>
    <a:lvl9pPr marL="5900513" algn="l" defTabSz="1475128"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userDrawn="1">
          <p15:clr>
            <a:srgbClr val="A4A3A4"/>
          </p15:clr>
        </p15:guide>
        <p15:guide id="2" pos="598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dget Harrison" initials="BH" lastIdx="6" clrIdx="0">
    <p:extLst>
      <p:ext uri="{19B8F6BF-5375-455C-9EA6-DF929625EA0E}">
        <p15:presenceInfo xmlns:p15="http://schemas.microsoft.com/office/powerpoint/2012/main" userId="S::Bridget.Harrison@mbie.govt.nz::b771d20c-6b2f-4b10-a5ca-2ee8e3ac5a1b" providerId="AD"/>
      </p:ext>
    </p:extLst>
  </p:cmAuthor>
  <p:cmAuthor id="2" name="Celia Coombes" initials="CC" lastIdx="1" clrIdx="1">
    <p:extLst>
      <p:ext uri="{19B8F6BF-5375-455C-9EA6-DF929625EA0E}">
        <p15:presenceInfo xmlns:p15="http://schemas.microsoft.com/office/powerpoint/2012/main" userId="S::Celia.Coombes@mbie.govt.nz::81c12fa1-24cd-48b5-af11-612319832f4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68" autoAdjust="0"/>
    <p:restoredTop sz="65043" autoAdjust="0"/>
  </p:normalViewPr>
  <p:slideViewPr>
    <p:cSldViewPr>
      <p:cViewPr varScale="1">
        <p:scale>
          <a:sx n="74" d="100"/>
          <a:sy n="74" d="100"/>
        </p:scale>
        <p:origin x="240" y="66"/>
      </p:cViewPr>
      <p:guideLst>
        <p:guide orient="horz" pos="3368"/>
        <p:guide pos="5988"/>
      </p:guideLst>
    </p:cSldViewPr>
  </p:slideViewPr>
  <p:notesTextViewPr>
    <p:cViewPr>
      <p:scale>
        <a:sx n="3" d="2"/>
        <a:sy n="3" d="2"/>
      </p:scale>
      <p:origin x="0" y="0"/>
    </p:cViewPr>
  </p:notesTextViewPr>
  <p:notesViewPr>
    <p:cSldViewPr>
      <p:cViewPr varScale="1">
        <p:scale>
          <a:sx n="77" d="100"/>
          <a:sy n="77" d="100"/>
        </p:scale>
        <p:origin x="406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elia Coombes" userId="81c12fa1-24cd-48b5-af11-612319832f4d" providerId="ADAL" clId="{7E4FD6B2-43C0-4F64-BC51-24E7BFB8F372}"/>
    <pc:docChg chg="undo custSel addSld delSld modSld sldOrd">
      <pc:chgData name="Celia Coombes" userId="81c12fa1-24cd-48b5-af11-612319832f4d" providerId="ADAL" clId="{7E4FD6B2-43C0-4F64-BC51-24E7BFB8F372}" dt="2023-06-17T22:04:40.536" v="3113" actId="313"/>
      <pc:docMkLst>
        <pc:docMk/>
      </pc:docMkLst>
      <pc:sldChg chg="modSp mod">
        <pc:chgData name="Celia Coombes" userId="81c12fa1-24cd-48b5-af11-612319832f4d" providerId="ADAL" clId="{7E4FD6B2-43C0-4F64-BC51-24E7BFB8F372}" dt="2023-06-17T21:04:49.440" v="20" actId="1076"/>
        <pc:sldMkLst>
          <pc:docMk/>
          <pc:sldMk cId="2590823951" sldId="256"/>
        </pc:sldMkLst>
        <pc:spChg chg="mod">
          <ac:chgData name="Celia Coombes" userId="81c12fa1-24cd-48b5-af11-612319832f4d" providerId="ADAL" clId="{7E4FD6B2-43C0-4F64-BC51-24E7BFB8F372}" dt="2023-06-17T21:04:49.440" v="20" actId="1076"/>
          <ac:spMkLst>
            <pc:docMk/>
            <pc:sldMk cId="2590823951" sldId="256"/>
            <ac:spMk id="2" creationId="{00000000-0000-0000-0000-000000000000}"/>
          </ac:spMkLst>
        </pc:spChg>
      </pc:sldChg>
      <pc:sldChg chg="del">
        <pc:chgData name="Celia Coombes" userId="81c12fa1-24cd-48b5-af11-612319832f4d" providerId="ADAL" clId="{7E4FD6B2-43C0-4F64-BC51-24E7BFB8F372}" dt="2023-06-17T21:28:54.395" v="1443" actId="47"/>
        <pc:sldMkLst>
          <pc:docMk/>
          <pc:sldMk cId="337383879" sldId="264"/>
        </pc:sldMkLst>
      </pc:sldChg>
      <pc:sldChg chg="modSp mod">
        <pc:chgData name="Celia Coombes" userId="81c12fa1-24cd-48b5-af11-612319832f4d" providerId="ADAL" clId="{7E4FD6B2-43C0-4F64-BC51-24E7BFB8F372}" dt="2023-06-17T22:03:45.812" v="3110" actId="20577"/>
        <pc:sldMkLst>
          <pc:docMk/>
          <pc:sldMk cId="1417809592" sldId="267"/>
        </pc:sldMkLst>
        <pc:spChg chg="mod">
          <ac:chgData name="Celia Coombes" userId="81c12fa1-24cd-48b5-af11-612319832f4d" providerId="ADAL" clId="{7E4FD6B2-43C0-4F64-BC51-24E7BFB8F372}" dt="2023-06-17T22:03:45.812" v="3110" actId="20577"/>
          <ac:spMkLst>
            <pc:docMk/>
            <pc:sldMk cId="1417809592" sldId="267"/>
            <ac:spMk id="2" creationId="{0A9BA2AD-B609-4D55-9C74-B20F5B10DE47}"/>
          </ac:spMkLst>
        </pc:spChg>
      </pc:sldChg>
      <pc:sldChg chg="modSp mod">
        <pc:chgData name="Celia Coombes" userId="81c12fa1-24cd-48b5-af11-612319832f4d" providerId="ADAL" clId="{7E4FD6B2-43C0-4F64-BC51-24E7BFB8F372}" dt="2023-06-17T21:58:53.935" v="3005" actId="20577"/>
        <pc:sldMkLst>
          <pc:docMk/>
          <pc:sldMk cId="3467956381" sldId="420"/>
        </pc:sldMkLst>
        <pc:spChg chg="mod">
          <ac:chgData name="Celia Coombes" userId="81c12fa1-24cd-48b5-af11-612319832f4d" providerId="ADAL" clId="{7E4FD6B2-43C0-4F64-BC51-24E7BFB8F372}" dt="2023-06-17T21:58:53.935" v="3005" actId="20577"/>
          <ac:spMkLst>
            <pc:docMk/>
            <pc:sldMk cId="3467956381" sldId="420"/>
            <ac:spMk id="2" creationId="{0A9BA2AD-B609-4D55-9C74-B20F5B10DE47}"/>
          </ac:spMkLst>
        </pc:spChg>
      </pc:sldChg>
      <pc:sldChg chg="del">
        <pc:chgData name="Celia Coombes" userId="81c12fa1-24cd-48b5-af11-612319832f4d" providerId="ADAL" clId="{7E4FD6B2-43C0-4F64-BC51-24E7BFB8F372}" dt="2023-06-17T21:21:36.931" v="139" actId="47"/>
        <pc:sldMkLst>
          <pc:docMk/>
          <pc:sldMk cId="2555965362" sldId="422"/>
        </pc:sldMkLst>
      </pc:sldChg>
      <pc:sldChg chg="delSp">
        <pc:chgData name="Celia Coombes" userId="81c12fa1-24cd-48b5-af11-612319832f4d" providerId="ADAL" clId="{7E4FD6B2-43C0-4F64-BC51-24E7BFB8F372}" dt="2023-06-17T21:09:20.244" v="62"/>
        <pc:sldMkLst>
          <pc:docMk/>
          <pc:sldMk cId="275048028" sldId="425"/>
        </pc:sldMkLst>
        <pc:spChg chg="del">
          <ac:chgData name="Celia Coombes" userId="81c12fa1-24cd-48b5-af11-612319832f4d" providerId="ADAL" clId="{7E4FD6B2-43C0-4F64-BC51-24E7BFB8F372}" dt="2023-06-17T21:09:20.244" v="62"/>
          <ac:spMkLst>
            <pc:docMk/>
            <pc:sldMk cId="275048028" sldId="425"/>
            <ac:spMk id="2" creationId="{0D3900E0-DC0D-8645-3A48-3301EF292077}"/>
          </ac:spMkLst>
        </pc:spChg>
      </pc:sldChg>
      <pc:sldChg chg="delSp modSp mod">
        <pc:chgData name="Celia Coombes" userId="81c12fa1-24cd-48b5-af11-612319832f4d" providerId="ADAL" clId="{7E4FD6B2-43C0-4F64-BC51-24E7BFB8F372}" dt="2023-06-17T21:57:34.789" v="2990" actId="20577"/>
        <pc:sldMkLst>
          <pc:docMk/>
          <pc:sldMk cId="2953079349" sldId="428"/>
        </pc:sldMkLst>
        <pc:spChg chg="mod">
          <ac:chgData name="Celia Coombes" userId="81c12fa1-24cd-48b5-af11-612319832f4d" providerId="ADAL" clId="{7E4FD6B2-43C0-4F64-BC51-24E7BFB8F372}" dt="2023-06-17T21:57:34.789" v="2990" actId="20577"/>
          <ac:spMkLst>
            <pc:docMk/>
            <pc:sldMk cId="2953079349" sldId="428"/>
            <ac:spMk id="2" creationId="{0A9BA2AD-B609-4D55-9C74-B20F5B10DE47}"/>
          </ac:spMkLst>
        </pc:spChg>
        <pc:spChg chg="del">
          <ac:chgData name="Celia Coombes" userId="81c12fa1-24cd-48b5-af11-612319832f4d" providerId="ADAL" clId="{7E4FD6B2-43C0-4F64-BC51-24E7BFB8F372}" dt="2023-06-17T21:09:20.244" v="62"/>
          <ac:spMkLst>
            <pc:docMk/>
            <pc:sldMk cId="2953079349" sldId="428"/>
            <ac:spMk id="3" creationId="{54EC25B5-2615-1903-B753-336D160547C3}"/>
          </ac:spMkLst>
        </pc:spChg>
        <pc:spChg chg="mod">
          <ac:chgData name="Celia Coombes" userId="81c12fa1-24cd-48b5-af11-612319832f4d" providerId="ADAL" clId="{7E4FD6B2-43C0-4F64-BC51-24E7BFB8F372}" dt="2023-06-17T21:57:15.829" v="2986" actId="20577"/>
          <ac:spMkLst>
            <pc:docMk/>
            <pc:sldMk cId="2953079349" sldId="428"/>
            <ac:spMk id="7" creationId="{9CB8B1D9-6253-9D03-E20C-5F50611452F4}"/>
          </ac:spMkLst>
        </pc:spChg>
        <pc:spChg chg="del">
          <ac:chgData name="Celia Coombes" userId="81c12fa1-24cd-48b5-af11-612319832f4d" providerId="ADAL" clId="{7E4FD6B2-43C0-4F64-BC51-24E7BFB8F372}" dt="2023-06-17T21:08:29.612" v="61" actId="478"/>
          <ac:spMkLst>
            <pc:docMk/>
            <pc:sldMk cId="2953079349" sldId="428"/>
            <ac:spMk id="11" creationId="{1661CD07-5AD7-D671-8FFC-9B59288BED1F}"/>
          </ac:spMkLst>
        </pc:spChg>
        <pc:graphicFrameChg chg="mod modGraphic">
          <ac:chgData name="Celia Coombes" userId="81c12fa1-24cd-48b5-af11-612319832f4d" providerId="ADAL" clId="{7E4FD6B2-43C0-4F64-BC51-24E7BFB8F372}" dt="2023-06-17T21:57:30.315" v="2989" actId="255"/>
          <ac:graphicFrameMkLst>
            <pc:docMk/>
            <pc:sldMk cId="2953079349" sldId="428"/>
            <ac:graphicFrameMk id="4" creationId="{3B8D2F60-96D1-5A48-ECD5-B21D0662843D}"/>
          </ac:graphicFrameMkLst>
        </pc:graphicFrameChg>
      </pc:sldChg>
      <pc:sldChg chg="modSp add mod">
        <pc:chgData name="Celia Coombes" userId="81c12fa1-24cd-48b5-af11-612319832f4d" providerId="ADAL" clId="{7E4FD6B2-43C0-4F64-BC51-24E7BFB8F372}" dt="2023-06-17T22:04:03.104" v="3112" actId="20577"/>
        <pc:sldMkLst>
          <pc:docMk/>
          <pc:sldMk cId="3684233191" sldId="429"/>
        </pc:sldMkLst>
        <pc:spChg chg="mod">
          <ac:chgData name="Celia Coombes" userId="81c12fa1-24cd-48b5-af11-612319832f4d" providerId="ADAL" clId="{7E4FD6B2-43C0-4F64-BC51-24E7BFB8F372}" dt="2023-06-17T22:04:03.104" v="3112" actId="20577"/>
          <ac:spMkLst>
            <pc:docMk/>
            <pc:sldMk cId="3684233191" sldId="429"/>
            <ac:spMk id="2" creationId="{0A9BA2AD-B609-4D55-9C74-B20F5B10DE47}"/>
          </ac:spMkLst>
        </pc:spChg>
      </pc:sldChg>
      <pc:sldChg chg="ord">
        <pc:chgData name="Celia Coombes" userId="81c12fa1-24cd-48b5-af11-612319832f4d" providerId="ADAL" clId="{7E4FD6B2-43C0-4F64-BC51-24E7BFB8F372}" dt="2023-06-17T21:28:52.178" v="1442"/>
        <pc:sldMkLst>
          <pc:docMk/>
          <pc:sldMk cId="2633684626" sldId="431"/>
        </pc:sldMkLst>
      </pc:sldChg>
      <pc:sldChg chg="modSp mod">
        <pc:chgData name="Celia Coombes" userId="81c12fa1-24cd-48b5-af11-612319832f4d" providerId="ADAL" clId="{7E4FD6B2-43C0-4F64-BC51-24E7BFB8F372}" dt="2023-06-17T22:02:51.773" v="3065" actId="20577"/>
        <pc:sldMkLst>
          <pc:docMk/>
          <pc:sldMk cId="1486620129" sldId="432"/>
        </pc:sldMkLst>
        <pc:spChg chg="mod">
          <ac:chgData name="Celia Coombes" userId="81c12fa1-24cd-48b5-af11-612319832f4d" providerId="ADAL" clId="{7E4FD6B2-43C0-4F64-BC51-24E7BFB8F372}" dt="2023-06-17T22:02:51.773" v="3065" actId="20577"/>
          <ac:spMkLst>
            <pc:docMk/>
            <pc:sldMk cId="1486620129" sldId="432"/>
            <ac:spMk id="2" creationId="{0A9BA2AD-B609-4D55-9C74-B20F5B10DE47}"/>
          </ac:spMkLst>
        </pc:spChg>
      </pc:sldChg>
      <pc:sldChg chg="modSp mod">
        <pc:chgData name="Celia Coombes" userId="81c12fa1-24cd-48b5-af11-612319832f4d" providerId="ADAL" clId="{7E4FD6B2-43C0-4F64-BC51-24E7BFB8F372}" dt="2023-06-17T22:04:40.536" v="3113" actId="313"/>
        <pc:sldMkLst>
          <pc:docMk/>
          <pc:sldMk cId="2782125253" sldId="433"/>
        </pc:sldMkLst>
        <pc:spChg chg="mod">
          <ac:chgData name="Celia Coombes" userId="81c12fa1-24cd-48b5-af11-612319832f4d" providerId="ADAL" clId="{7E4FD6B2-43C0-4F64-BC51-24E7BFB8F372}" dt="2023-06-17T22:04:40.536" v="3113" actId="313"/>
          <ac:spMkLst>
            <pc:docMk/>
            <pc:sldMk cId="2782125253" sldId="433"/>
            <ac:spMk id="2" creationId="{0A9BA2AD-B609-4D55-9C74-B20F5B10DE47}"/>
          </ac:spMkLst>
        </pc:spChg>
      </pc:sldChg>
      <pc:sldChg chg="modSp add mod">
        <pc:chgData name="Celia Coombes" userId="81c12fa1-24cd-48b5-af11-612319832f4d" providerId="ADAL" clId="{7E4FD6B2-43C0-4F64-BC51-24E7BFB8F372}" dt="2023-06-17T21:56:48.179" v="2957" actId="20577"/>
        <pc:sldMkLst>
          <pc:docMk/>
          <pc:sldMk cId="2611669110" sldId="434"/>
        </pc:sldMkLst>
        <pc:spChg chg="mod">
          <ac:chgData name="Celia Coombes" userId="81c12fa1-24cd-48b5-af11-612319832f4d" providerId="ADAL" clId="{7E4FD6B2-43C0-4F64-BC51-24E7BFB8F372}" dt="2023-06-17T21:56:48.179" v="2957" actId="20577"/>
          <ac:spMkLst>
            <pc:docMk/>
            <pc:sldMk cId="2611669110" sldId="434"/>
            <ac:spMk id="2" creationId="{0A9BA2AD-B609-4D55-9C74-B20F5B10DE47}"/>
          </ac:spMkLst>
        </pc:spChg>
        <pc:picChg chg="mod">
          <ac:chgData name="Celia Coombes" userId="81c12fa1-24cd-48b5-af11-612319832f4d" providerId="ADAL" clId="{7E4FD6B2-43C0-4F64-BC51-24E7BFB8F372}" dt="2023-06-17T21:56:33.543" v="2954" actId="1076"/>
          <ac:picMkLst>
            <pc:docMk/>
            <pc:sldMk cId="2611669110" sldId="434"/>
            <ac:picMk id="4" creationId="{D6C49B91-AF46-94EE-C438-E674A993EB81}"/>
          </ac:picMkLst>
        </pc:picChg>
      </pc:sldChg>
      <pc:sldChg chg="modSp mod">
        <pc:chgData name="Celia Coombes" userId="81c12fa1-24cd-48b5-af11-612319832f4d" providerId="ADAL" clId="{7E4FD6B2-43C0-4F64-BC51-24E7BFB8F372}" dt="2023-06-17T21:59:15.236" v="3014" actId="20577"/>
        <pc:sldMkLst>
          <pc:docMk/>
          <pc:sldMk cId="886018318" sldId="435"/>
        </pc:sldMkLst>
        <pc:spChg chg="mod">
          <ac:chgData name="Celia Coombes" userId="81c12fa1-24cd-48b5-af11-612319832f4d" providerId="ADAL" clId="{7E4FD6B2-43C0-4F64-BC51-24E7BFB8F372}" dt="2023-06-17T21:59:15.236" v="3014" actId="20577"/>
          <ac:spMkLst>
            <pc:docMk/>
            <pc:sldMk cId="886018318" sldId="435"/>
            <ac:spMk id="2" creationId="{0A9BA2AD-B609-4D55-9C74-B20F5B10DE47}"/>
          </ac:spMkLst>
        </pc:spChg>
      </pc:sldChg>
      <pc:sldChg chg="addSp delSp modSp mod">
        <pc:chgData name="Celia Coombes" userId="81c12fa1-24cd-48b5-af11-612319832f4d" providerId="ADAL" clId="{7E4FD6B2-43C0-4F64-BC51-24E7BFB8F372}" dt="2023-06-17T21:57:45.802" v="2992" actId="1076"/>
        <pc:sldMkLst>
          <pc:docMk/>
          <pc:sldMk cId="1435072377" sldId="436"/>
        </pc:sldMkLst>
        <pc:spChg chg="mod">
          <ac:chgData name="Celia Coombes" userId="81c12fa1-24cd-48b5-af11-612319832f4d" providerId="ADAL" clId="{7E4FD6B2-43C0-4F64-BC51-24E7BFB8F372}" dt="2023-06-17T21:57:45.802" v="2992" actId="1076"/>
          <ac:spMkLst>
            <pc:docMk/>
            <pc:sldMk cId="1435072377" sldId="436"/>
            <ac:spMk id="2" creationId="{0A9BA2AD-B609-4D55-9C74-B20F5B10DE47}"/>
          </ac:spMkLst>
        </pc:spChg>
        <pc:spChg chg="del">
          <ac:chgData name="Celia Coombes" userId="81c12fa1-24cd-48b5-af11-612319832f4d" providerId="ADAL" clId="{7E4FD6B2-43C0-4F64-BC51-24E7BFB8F372}" dt="2023-06-17T21:09:20.244" v="62"/>
          <ac:spMkLst>
            <pc:docMk/>
            <pc:sldMk cId="1435072377" sldId="436"/>
            <ac:spMk id="4" creationId="{CE618D47-44D8-9348-423D-A49BC46D3666}"/>
          </ac:spMkLst>
        </pc:spChg>
        <pc:spChg chg="mod">
          <ac:chgData name="Celia Coombes" userId="81c12fa1-24cd-48b5-af11-612319832f4d" providerId="ADAL" clId="{7E4FD6B2-43C0-4F64-BC51-24E7BFB8F372}" dt="2023-06-17T21:29:47.434" v="1454" actId="1076"/>
          <ac:spMkLst>
            <pc:docMk/>
            <pc:sldMk cId="1435072377" sldId="436"/>
            <ac:spMk id="16" creationId="{1DEE64F0-D775-EFCA-B2A4-FF1000F48269}"/>
          </ac:spMkLst>
        </pc:spChg>
        <pc:spChg chg="mod">
          <ac:chgData name="Celia Coombes" userId="81c12fa1-24cd-48b5-af11-612319832f4d" providerId="ADAL" clId="{7E4FD6B2-43C0-4F64-BC51-24E7BFB8F372}" dt="2023-06-17T21:57:41.250" v="2991" actId="20577"/>
          <ac:spMkLst>
            <pc:docMk/>
            <pc:sldMk cId="1435072377" sldId="436"/>
            <ac:spMk id="18" creationId="{C5F0F8BD-5F67-7932-D390-8AE835885F12}"/>
          </ac:spMkLst>
        </pc:spChg>
        <pc:graphicFrameChg chg="del">
          <ac:chgData name="Celia Coombes" userId="81c12fa1-24cd-48b5-af11-612319832f4d" providerId="ADAL" clId="{7E4FD6B2-43C0-4F64-BC51-24E7BFB8F372}" dt="2023-06-17T21:10:06.048" v="67" actId="478"/>
          <ac:graphicFrameMkLst>
            <pc:docMk/>
            <pc:sldMk cId="1435072377" sldId="436"/>
            <ac:graphicFrameMk id="3" creationId="{4DBA78E3-8FCD-E9DE-4307-C75D434A2B78}"/>
          </ac:graphicFrameMkLst>
        </pc:graphicFrameChg>
        <pc:graphicFrameChg chg="add mod modGraphic">
          <ac:chgData name="Celia Coombes" userId="81c12fa1-24cd-48b5-af11-612319832f4d" providerId="ADAL" clId="{7E4FD6B2-43C0-4F64-BC51-24E7BFB8F372}" dt="2023-06-17T21:29:40.639" v="1452" actId="1076"/>
          <ac:graphicFrameMkLst>
            <pc:docMk/>
            <pc:sldMk cId="1435072377" sldId="436"/>
            <ac:graphicFrameMk id="5" creationId="{4CDC70E7-C5A3-718E-53F2-8DE87AB1A067}"/>
          </ac:graphicFrameMkLst>
        </pc:graphicFrameChg>
        <pc:picChg chg="del">
          <ac:chgData name="Celia Coombes" userId="81c12fa1-24cd-48b5-af11-612319832f4d" providerId="ADAL" clId="{7E4FD6B2-43C0-4F64-BC51-24E7BFB8F372}" dt="2023-06-17T21:12:09.043" v="94" actId="478"/>
          <ac:picMkLst>
            <pc:docMk/>
            <pc:sldMk cId="1435072377" sldId="436"/>
            <ac:picMk id="6" creationId="{04545750-C0A1-454F-BF6A-F23A4AF4659A}"/>
          </ac:picMkLst>
        </pc:picChg>
      </pc:sldChg>
      <pc:sldChg chg="del">
        <pc:chgData name="Celia Coombes" userId="81c12fa1-24cd-48b5-af11-612319832f4d" providerId="ADAL" clId="{7E4FD6B2-43C0-4F64-BC51-24E7BFB8F372}" dt="2023-06-17T21:28:56.541" v="1444" actId="47"/>
        <pc:sldMkLst>
          <pc:docMk/>
          <pc:sldMk cId="1405576039" sldId="437"/>
        </pc:sldMkLst>
      </pc:sldChg>
      <pc:sldChg chg="modSp mod">
        <pc:chgData name="Celia Coombes" userId="81c12fa1-24cd-48b5-af11-612319832f4d" providerId="ADAL" clId="{7E4FD6B2-43C0-4F64-BC51-24E7BFB8F372}" dt="2023-06-17T21:50:17.175" v="2399" actId="20577"/>
        <pc:sldMkLst>
          <pc:docMk/>
          <pc:sldMk cId="4283023322" sldId="438"/>
        </pc:sldMkLst>
        <pc:spChg chg="mod">
          <ac:chgData name="Celia Coombes" userId="81c12fa1-24cd-48b5-af11-612319832f4d" providerId="ADAL" clId="{7E4FD6B2-43C0-4F64-BC51-24E7BFB8F372}" dt="2023-06-17T21:50:17.175" v="2399" actId="20577"/>
          <ac:spMkLst>
            <pc:docMk/>
            <pc:sldMk cId="4283023322" sldId="438"/>
            <ac:spMk id="2" creationId="{0A9BA2AD-B609-4D55-9C74-B20F5B10DE4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50262" cy="498475"/>
          </a:xfrm>
          <a:prstGeom prst="rect">
            <a:avLst/>
          </a:prstGeom>
        </p:spPr>
        <p:txBody>
          <a:bodyPr vert="horz" lIns="91441" tIns="45720" rIns="91441" bIns="45720" rtlCol="0"/>
          <a:lstStyle>
            <a:lvl1pPr algn="l">
              <a:defRPr sz="1200"/>
            </a:lvl1pPr>
          </a:lstStyle>
          <a:p>
            <a:endParaRPr lang="en-NZ" dirty="0"/>
          </a:p>
        </p:txBody>
      </p:sp>
      <p:sp>
        <p:nvSpPr>
          <p:cNvPr id="3" name="Date Placeholder 2"/>
          <p:cNvSpPr>
            <a:spLocks noGrp="1"/>
          </p:cNvSpPr>
          <p:nvPr>
            <p:ph type="dt" idx="1"/>
          </p:nvPr>
        </p:nvSpPr>
        <p:spPr>
          <a:xfrm>
            <a:off x="3855350" y="1"/>
            <a:ext cx="2950262" cy="498475"/>
          </a:xfrm>
          <a:prstGeom prst="rect">
            <a:avLst/>
          </a:prstGeom>
        </p:spPr>
        <p:txBody>
          <a:bodyPr vert="horz" lIns="91441" tIns="45720" rIns="91441" bIns="45720" rtlCol="0"/>
          <a:lstStyle>
            <a:lvl1pPr algn="r">
              <a:defRPr sz="1200"/>
            </a:lvl1pPr>
          </a:lstStyle>
          <a:p>
            <a:fld id="{2CBD2A10-D651-4889-BB0C-A79E782B6B50}" type="datetimeFigureOut">
              <a:rPr lang="en-NZ" smtClean="0"/>
              <a:t>14/06/2023</a:t>
            </a:fld>
            <a:endParaRPr lang="en-NZ" dirty="0"/>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1" tIns="45720" rIns="91441" bIns="45720" rtlCol="0" anchor="ctr"/>
          <a:lstStyle/>
          <a:p>
            <a:endParaRPr lang="en-NZ" dirty="0"/>
          </a:p>
        </p:txBody>
      </p:sp>
      <p:sp>
        <p:nvSpPr>
          <p:cNvPr id="5" name="Notes Placeholder 4"/>
          <p:cNvSpPr>
            <a:spLocks noGrp="1"/>
          </p:cNvSpPr>
          <p:nvPr>
            <p:ph type="body" sz="quarter" idx="3"/>
          </p:nvPr>
        </p:nvSpPr>
        <p:spPr>
          <a:xfrm>
            <a:off x="681198" y="4783138"/>
            <a:ext cx="5444806" cy="3913187"/>
          </a:xfrm>
          <a:prstGeom prst="rect">
            <a:avLst/>
          </a:prstGeom>
        </p:spPr>
        <p:txBody>
          <a:bodyPr vert="horz" lIns="91441" tIns="45720" rIns="91441"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1" y="9440864"/>
            <a:ext cx="2950262" cy="498475"/>
          </a:xfrm>
          <a:prstGeom prst="rect">
            <a:avLst/>
          </a:prstGeom>
        </p:spPr>
        <p:txBody>
          <a:bodyPr vert="horz" lIns="91441" tIns="45720" rIns="91441"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5350" y="9440864"/>
            <a:ext cx="2950262" cy="498475"/>
          </a:xfrm>
          <a:prstGeom prst="rect">
            <a:avLst/>
          </a:prstGeom>
        </p:spPr>
        <p:txBody>
          <a:bodyPr vert="horz" lIns="91441" tIns="45720" rIns="91441" bIns="45720" rtlCol="0" anchor="b"/>
          <a:lstStyle>
            <a:lvl1pPr algn="r">
              <a:defRPr sz="1200"/>
            </a:lvl1pPr>
          </a:lstStyle>
          <a:p>
            <a:fld id="{E3CC9AAB-6BE3-4BA0-8373-894A559F3F78}" type="slidenum">
              <a:rPr lang="en-NZ" smtClean="0"/>
              <a:t>‹#›</a:t>
            </a:fld>
            <a:endParaRPr lang="en-NZ" dirty="0"/>
          </a:p>
        </p:txBody>
      </p:sp>
    </p:spTree>
    <p:extLst>
      <p:ext uri="{BB962C8B-B14F-4D97-AF65-F5344CB8AC3E}">
        <p14:creationId xmlns:p14="http://schemas.microsoft.com/office/powerpoint/2010/main" val="4234694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6050" y="217488"/>
            <a:ext cx="3268663" cy="1839912"/>
          </a:xfrm>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1</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851569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43133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9563" y="344488"/>
            <a:ext cx="3192462" cy="1797050"/>
          </a:xfrm>
        </p:spPr>
      </p:sp>
      <p:sp>
        <p:nvSpPr>
          <p:cNvPr id="3" name="Notes Placeholder 2"/>
          <p:cNvSpPr>
            <a:spLocks noGrp="1"/>
          </p:cNvSpPr>
          <p:nvPr>
            <p:ph type="body" idx="1"/>
          </p:nvPr>
        </p:nvSpPr>
        <p:spPr>
          <a:xfrm>
            <a:off x="1" y="2593406"/>
            <a:ext cx="5924468" cy="6102920"/>
          </a:xfrm>
        </p:spPr>
        <p:txBody>
          <a:bodyPr/>
          <a:lstStyle/>
          <a:p>
            <a:pPr marL="171451" indent="-171451">
              <a:buFont typeface="Arial" panose="020B0604020202020204" pitchFamily="34" charset="0"/>
              <a:buChar char="•"/>
            </a:pPr>
            <a:endParaRPr lang="en-NZ" dirty="0"/>
          </a:p>
        </p:txBody>
      </p:sp>
      <p:sp>
        <p:nvSpPr>
          <p:cNvPr id="4" name="Slide Number Placeholder 3"/>
          <p:cNvSpPr>
            <a:spLocks noGrp="1"/>
          </p:cNvSpPr>
          <p:nvPr>
            <p:ph type="sldNum" sz="quarter" idx="5"/>
          </p:nvPr>
        </p:nvSpPr>
        <p:spPr/>
        <p:txBody>
          <a:bodyPr/>
          <a:lstStyle/>
          <a:p>
            <a:pPr marL="0" marR="0" lvl="0" indent="0" algn="r" defTabSz="1460967" rtl="0" eaLnBrk="1" fontAlgn="auto" latinLnBrk="0" hangingPunct="1">
              <a:lnSpc>
                <a:spcPct val="100000"/>
              </a:lnSpc>
              <a:spcBef>
                <a:spcPts val="0"/>
              </a:spcBef>
              <a:spcAft>
                <a:spcPts val="0"/>
              </a:spcAft>
              <a:buClrTx/>
              <a:buSzTx/>
              <a:buFontTx/>
              <a:buNone/>
              <a:tabLst/>
              <a:defRPr/>
            </a:pPr>
            <a:fld id="{E3CC9AAB-6BE3-4BA0-8373-894A559F3F78}" type="slidenum">
              <a:rPr kumimoji="0" lang="en-NZ"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1460967" rtl="0" eaLnBrk="1" fontAlgn="auto" latinLnBrk="0" hangingPunct="1">
                <a:lnSpc>
                  <a:spcPct val="100000"/>
                </a:lnSpc>
                <a:spcBef>
                  <a:spcPts val="0"/>
                </a:spcBef>
                <a:spcAft>
                  <a:spcPts val="0"/>
                </a:spcAft>
                <a:buClrTx/>
                <a:buSzTx/>
                <a:buFontTx/>
                <a:buNone/>
                <a:tabLst/>
                <a:defRPr/>
              </a:pPr>
              <a:t>11</a:t>
            </a:fld>
            <a:endParaRPr kumimoji="0" lang="en-NZ"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0594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538" y="277813"/>
            <a:ext cx="3430587" cy="1930400"/>
          </a:xfrm>
        </p:spPr>
      </p:sp>
      <p:sp>
        <p:nvSpPr>
          <p:cNvPr id="3" name="Notes Placeholder 2"/>
          <p:cNvSpPr>
            <a:spLocks noGrp="1"/>
          </p:cNvSpPr>
          <p:nvPr>
            <p:ph type="body" idx="1"/>
          </p:nvPr>
        </p:nvSpPr>
        <p:spPr/>
        <p:txBody>
          <a:bodyPr/>
          <a:lstStyle/>
          <a:p>
            <a:pPr marL="171451" indent="-171451">
              <a:buFont typeface="Arial" panose="020B0604020202020204" pitchFamily="34" charset="0"/>
              <a:buChar char="•"/>
            </a:pPr>
            <a:endParaRPr lang="en-NZ" sz="3600" dirty="0">
              <a:solidFill>
                <a:prstClr val="black"/>
              </a:solidFill>
              <a:latin typeface="Calibri"/>
            </a:endParaRPr>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12</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1667297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8913" y="36513"/>
            <a:ext cx="6061075" cy="3409950"/>
          </a:xfrm>
        </p:spPr>
      </p:sp>
      <p:sp>
        <p:nvSpPr>
          <p:cNvPr id="3" name="Notes Placeholder 2"/>
          <p:cNvSpPr>
            <a:spLocks noGrp="1"/>
          </p:cNvSpPr>
          <p:nvPr>
            <p:ph type="body" idx="1"/>
          </p:nvPr>
        </p:nvSpPr>
        <p:spPr>
          <a:xfrm>
            <a:off x="1" y="3587245"/>
            <a:ext cx="6877464" cy="5251333"/>
          </a:xfrm>
        </p:spPr>
        <p:txBody>
          <a:bodyPr/>
          <a:lstStyle/>
          <a:p>
            <a:pPr>
              <a:lnSpc>
                <a:spcPct val="115000"/>
              </a:lnSpc>
              <a:spcAft>
                <a:spcPts val="1020"/>
              </a:spcAft>
            </a:pPr>
            <a:endParaRPr lang="en-NZ" sz="1800" dirty="0">
              <a:latin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defTabSz="1489289">
              <a:defRPr/>
            </a:pPr>
            <a:fld id="{E3CC9AAB-6BE3-4BA0-8373-894A559F3F78}" type="slidenum">
              <a:rPr lang="en-NZ">
                <a:solidFill>
                  <a:prstClr val="black"/>
                </a:solidFill>
                <a:latin typeface="Calibri" panose="020F0502020204030204"/>
              </a:rPr>
              <a:pPr defTabSz="1489289">
                <a:defRPr/>
              </a:pPr>
              <a:t>13</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2619352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E3CC9AAB-6BE3-4BA0-8373-894A559F3F78}" type="slidenum">
              <a:rPr lang="en-NZ" smtClean="0"/>
              <a:t>14</a:t>
            </a:fld>
            <a:endParaRPr lang="en-NZ" dirty="0"/>
          </a:p>
        </p:txBody>
      </p:sp>
    </p:spTree>
    <p:extLst>
      <p:ext uri="{BB962C8B-B14F-4D97-AF65-F5344CB8AC3E}">
        <p14:creationId xmlns:p14="http://schemas.microsoft.com/office/powerpoint/2010/main" val="4239752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138" y="182563"/>
            <a:ext cx="3768725" cy="2120900"/>
          </a:xfrm>
        </p:spPr>
      </p:sp>
      <p:sp>
        <p:nvSpPr>
          <p:cNvPr id="3" name="Notes Placeholder 2"/>
          <p:cNvSpPr>
            <a:spLocks noGrp="1"/>
          </p:cNvSpPr>
          <p:nvPr>
            <p:ph type="body" idx="1"/>
          </p:nvPr>
        </p:nvSpPr>
        <p:spPr>
          <a:xfrm>
            <a:off x="234508" y="2534197"/>
            <a:ext cx="6571103" cy="7128792"/>
          </a:xfrm>
        </p:spPr>
        <p:txBody>
          <a:bodyPr/>
          <a:lstStyle/>
          <a:p>
            <a:endParaRPr lang="en-NZ" sz="1800" dirty="0">
              <a:latin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2</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2812258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538" y="277813"/>
            <a:ext cx="3430587" cy="1930400"/>
          </a:xfrm>
        </p:spPr>
      </p:sp>
      <p:sp>
        <p:nvSpPr>
          <p:cNvPr id="3" name="Notes Placeholder 2"/>
          <p:cNvSpPr>
            <a:spLocks noGrp="1"/>
          </p:cNvSpPr>
          <p:nvPr>
            <p:ph type="body" idx="1"/>
          </p:nvPr>
        </p:nvSpPr>
        <p:spPr/>
        <p:txBody>
          <a:bodyPr/>
          <a:lstStyle/>
          <a:p>
            <a:pPr marL="171451" indent="-171451">
              <a:buFont typeface="Arial" panose="020B0604020202020204" pitchFamily="34" charset="0"/>
              <a:buChar char="•"/>
            </a:pPr>
            <a:endParaRPr lang="en-NZ" sz="3600" dirty="0">
              <a:solidFill>
                <a:prstClr val="black"/>
              </a:solidFill>
              <a:latin typeface="Calibri"/>
            </a:endParaRPr>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3</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2239817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538" y="277813"/>
            <a:ext cx="3430587" cy="1930400"/>
          </a:xfrm>
        </p:spPr>
      </p:sp>
      <p:sp>
        <p:nvSpPr>
          <p:cNvPr id="3" name="Notes Placeholder 2"/>
          <p:cNvSpPr>
            <a:spLocks noGrp="1"/>
          </p:cNvSpPr>
          <p:nvPr>
            <p:ph type="body" idx="1"/>
          </p:nvPr>
        </p:nvSpPr>
        <p:spPr/>
        <p:txBody>
          <a:bodyPr/>
          <a:lstStyle/>
          <a:p>
            <a:pPr marL="171451" indent="-171451">
              <a:buFont typeface="Arial" panose="020B0604020202020204" pitchFamily="34" charset="0"/>
              <a:buChar char="•"/>
            </a:pPr>
            <a:endParaRPr lang="en-NZ" sz="3600" dirty="0">
              <a:solidFill>
                <a:prstClr val="black"/>
              </a:solidFill>
              <a:latin typeface="Calibri"/>
            </a:endParaRPr>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4</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2658795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538" y="277813"/>
            <a:ext cx="3430587" cy="1930400"/>
          </a:xfrm>
        </p:spPr>
      </p:sp>
      <p:sp>
        <p:nvSpPr>
          <p:cNvPr id="3" name="Notes Placeholder 2"/>
          <p:cNvSpPr>
            <a:spLocks noGrp="1"/>
          </p:cNvSpPr>
          <p:nvPr>
            <p:ph type="body" idx="1"/>
          </p:nvPr>
        </p:nvSpPr>
        <p:spPr/>
        <p:txBody>
          <a:bodyPr/>
          <a:lstStyle/>
          <a:p>
            <a:pPr marL="171451" indent="-171451">
              <a:buFont typeface="Arial" panose="020B0604020202020204" pitchFamily="34" charset="0"/>
              <a:buChar char="•"/>
            </a:pPr>
            <a:endParaRPr lang="en-NZ" dirty="0"/>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5</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1400600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9563" y="344488"/>
            <a:ext cx="3192462" cy="1797050"/>
          </a:xfrm>
        </p:spPr>
      </p:sp>
      <p:sp>
        <p:nvSpPr>
          <p:cNvPr id="3" name="Notes Placeholder 2"/>
          <p:cNvSpPr>
            <a:spLocks noGrp="1"/>
          </p:cNvSpPr>
          <p:nvPr>
            <p:ph type="body" idx="1"/>
          </p:nvPr>
        </p:nvSpPr>
        <p:spPr>
          <a:xfrm>
            <a:off x="1" y="2593406"/>
            <a:ext cx="5924468" cy="6102920"/>
          </a:xfrm>
        </p:spPr>
        <p:txBody>
          <a:bodyPr/>
          <a:lstStyle/>
          <a:p>
            <a:pPr marL="171451" indent="-171451">
              <a:buFont typeface="Arial" panose="020B0604020202020204" pitchFamily="34" charset="0"/>
              <a:buChar char="•"/>
            </a:pPr>
            <a:endParaRPr lang="en-NZ" dirty="0"/>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6</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2762836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6538" y="277813"/>
            <a:ext cx="3430587" cy="1930400"/>
          </a:xfrm>
        </p:spPr>
      </p:sp>
      <p:sp>
        <p:nvSpPr>
          <p:cNvPr id="3" name="Notes Placeholder 2"/>
          <p:cNvSpPr>
            <a:spLocks noGrp="1"/>
          </p:cNvSpPr>
          <p:nvPr>
            <p:ph type="body" idx="1"/>
          </p:nvPr>
        </p:nvSpPr>
        <p:spPr/>
        <p:txBody>
          <a:bodyPr/>
          <a:lstStyle/>
          <a:p>
            <a:pPr marL="171451" indent="-171451">
              <a:buFont typeface="Arial" panose="020B0604020202020204" pitchFamily="34" charset="0"/>
              <a:buChar char="•"/>
            </a:pPr>
            <a:endParaRPr lang="en-NZ" dirty="0"/>
          </a:p>
        </p:txBody>
      </p:sp>
      <p:sp>
        <p:nvSpPr>
          <p:cNvPr id="4" name="Slide Number Placeholder 3"/>
          <p:cNvSpPr>
            <a:spLocks noGrp="1"/>
          </p:cNvSpPr>
          <p:nvPr>
            <p:ph type="sldNum" sz="quarter" idx="5"/>
          </p:nvPr>
        </p:nvSpPr>
        <p:spPr/>
        <p:txBody>
          <a:bodyPr/>
          <a:lstStyle/>
          <a:p>
            <a:pPr defTabSz="1460967">
              <a:defRPr/>
            </a:pPr>
            <a:fld id="{E3CC9AAB-6BE3-4BA0-8373-894A559F3F78}" type="slidenum">
              <a:rPr lang="en-NZ">
                <a:solidFill>
                  <a:prstClr val="black"/>
                </a:solidFill>
                <a:latin typeface="Calibri" panose="020F0502020204030204"/>
              </a:rPr>
              <a:pPr defTabSz="1460967">
                <a:defRPr/>
              </a:pPr>
              <a:t>7</a:t>
            </a:fld>
            <a:endParaRPr lang="en-NZ" dirty="0">
              <a:solidFill>
                <a:prstClr val="black"/>
              </a:solidFill>
              <a:latin typeface="Calibri" panose="020F0502020204030204"/>
            </a:endParaRPr>
          </a:p>
        </p:txBody>
      </p:sp>
    </p:spTree>
    <p:extLst>
      <p:ext uri="{BB962C8B-B14F-4D97-AF65-F5344CB8AC3E}">
        <p14:creationId xmlns:p14="http://schemas.microsoft.com/office/powerpoint/2010/main" val="321616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25774" y="3321887"/>
            <a:ext cx="16158766" cy="2292150"/>
          </a:xfrm>
        </p:spPr>
        <p:txBody>
          <a:bodyPr/>
          <a:lstStyle/>
          <a:p>
            <a:r>
              <a:rPr lang="en-US"/>
              <a:t>Click to edit Master title style</a:t>
            </a:r>
            <a:endParaRPr lang="en-NZ"/>
          </a:p>
        </p:txBody>
      </p:sp>
      <p:sp>
        <p:nvSpPr>
          <p:cNvPr id="3" name="Subtitle 2"/>
          <p:cNvSpPr>
            <a:spLocks noGrp="1"/>
          </p:cNvSpPr>
          <p:nvPr>
            <p:ph type="subTitle" idx="1"/>
          </p:nvPr>
        </p:nvSpPr>
        <p:spPr>
          <a:xfrm>
            <a:off x="2851547" y="6059593"/>
            <a:ext cx="13307220" cy="2732758"/>
          </a:xfrm>
        </p:spPr>
        <p:txBody>
          <a:bodyPr/>
          <a:lstStyle>
            <a:lvl1pPr marL="0" indent="0" algn="ctr">
              <a:buNone/>
              <a:defRPr>
                <a:solidFill>
                  <a:schemeClr val="tx1">
                    <a:tint val="75000"/>
                  </a:schemeClr>
                </a:solidFill>
              </a:defRPr>
            </a:lvl1pPr>
            <a:lvl2pPr marL="737564" indent="0" algn="ctr">
              <a:buNone/>
              <a:defRPr>
                <a:solidFill>
                  <a:schemeClr val="tx1">
                    <a:tint val="75000"/>
                  </a:schemeClr>
                </a:solidFill>
              </a:defRPr>
            </a:lvl2pPr>
            <a:lvl3pPr marL="1475128" indent="0" algn="ctr">
              <a:buNone/>
              <a:defRPr>
                <a:solidFill>
                  <a:schemeClr val="tx1">
                    <a:tint val="75000"/>
                  </a:schemeClr>
                </a:solidFill>
              </a:defRPr>
            </a:lvl3pPr>
            <a:lvl4pPr marL="2212693" indent="0" algn="ctr">
              <a:buNone/>
              <a:defRPr>
                <a:solidFill>
                  <a:schemeClr val="tx1">
                    <a:tint val="75000"/>
                  </a:schemeClr>
                </a:solidFill>
              </a:defRPr>
            </a:lvl4pPr>
            <a:lvl5pPr marL="2950257" indent="0" algn="ctr">
              <a:buNone/>
              <a:defRPr>
                <a:solidFill>
                  <a:schemeClr val="tx1">
                    <a:tint val="75000"/>
                  </a:schemeClr>
                </a:solidFill>
              </a:defRPr>
            </a:lvl5pPr>
            <a:lvl6pPr marL="3687821" indent="0" algn="ctr">
              <a:buNone/>
              <a:defRPr>
                <a:solidFill>
                  <a:schemeClr val="tx1">
                    <a:tint val="75000"/>
                  </a:schemeClr>
                </a:solidFill>
              </a:defRPr>
            </a:lvl6pPr>
            <a:lvl7pPr marL="4425385" indent="0" algn="ctr">
              <a:buNone/>
              <a:defRPr>
                <a:solidFill>
                  <a:schemeClr val="tx1">
                    <a:tint val="75000"/>
                  </a:schemeClr>
                </a:solidFill>
              </a:defRPr>
            </a:lvl7pPr>
            <a:lvl8pPr marL="5162949" indent="0" algn="ctr">
              <a:buNone/>
              <a:defRPr>
                <a:solidFill>
                  <a:schemeClr val="tx1">
                    <a:tint val="75000"/>
                  </a:schemeClr>
                </a:solidFill>
              </a:defRPr>
            </a:lvl8pPr>
            <a:lvl9pPr marL="5900513" indent="0" algn="ctr">
              <a:buNone/>
              <a:defRPr>
                <a:solidFill>
                  <a:schemeClr val="tx1">
                    <a:tint val="75000"/>
                  </a:schemeClr>
                </a:solidFill>
              </a:defRPr>
            </a:lvl9pPr>
          </a:lstStyle>
          <a:p>
            <a:r>
              <a:rPr lang="en-US"/>
              <a:t>Click to edit Master subtitle style</a:t>
            </a:r>
            <a:endParaRPr lang="en-NZ"/>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2742807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48815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782478" y="428234"/>
            <a:ext cx="4277320" cy="912404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950516" y="428234"/>
            <a:ext cx="12515122" cy="912404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26832085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68470" y="3887072"/>
            <a:ext cx="14816070" cy="1459629"/>
          </a:xfrm>
        </p:spPr>
        <p:txBody>
          <a:bodyPr>
            <a:normAutofit/>
          </a:bodyPr>
          <a:lstStyle>
            <a:lvl1pPr algn="l">
              <a:defRPr sz="6500">
                <a:solidFill>
                  <a:schemeClr val="bg1"/>
                </a:solidFill>
              </a:defRPr>
            </a:lvl1pPr>
          </a:lstStyle>
          <a:p>
            <a:r>
              <a:rPr lang="en-US" dirty="0"/>
              <a:t>Title</a:t>
            </a:r>
            <a:br>
              <a:rPr lang="en-US" dirty="0"/>
            </a:br>
            <a:endParaRPr lang="en-NZ" dirty="0"/>
          </a:p>
        </p:txBody>
      </p:sp>
    </p:spTree>
    <p:extLst>
      <p:ext uri="{BB962C8B-B14F-4D97-AF65-F5344CB8AC3E}">
        <p14:creationId xmlns:p14="http://schemas.microsoft.com/office/powerpoint/2010/main" val="40759048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3579826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01683" y="6871501"/>
            <a:ext cx="16158766" cy="2123828"/>
          </a:xfrm>
        </p:spPr>
        <p:txBody>
          <a:bodyPr anchor="t"/>
          <a:lstStyle>
            <a:lvl1pPr algn="l">
              <a:defRPr sz="6500" b="1" cap="all"/>
            </a:lvl1pPr>
          </a:lstStyle>
          <a:p>
            <a:r>
              <a:rPr lang="en-US"/>
              <a:t>Click to edit Master title style</a:t>
            </a:r>
            <a:endParaRPr lang="en-NZ"/>
          </a:p>
        </p:txBody>
      </p:sp>
      <p:sp>
        <p:nvSpPr>
          <p:cNvPr id="3" name="Text Placeholder 2"/>
          <p:cNvSpPr>
            <a:spLocks noGrp="1"/>
          </p:cNvSpPr>
          <p:nvPr>
            <p:ph type="body" idx="1"/>
          </p:nvPr>
        </p:nvSpPr>
        <p:spPr>
          <a:xfrm>
            <a:off x="1501683" y="4532321"/>
            <a:ext cx="1615876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59372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950516" y="2495128"/>
            <a:ext cx="8396221"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9663577" y="2495128"/>
            <a:ext cx="8396221"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r>
              <a:rPr lang="en-NZ" dirty="0"/>
              <a:t>8/05/2022</a:t>
            </a:r>
          </a:p>
        </p:txBody>
      </p:sp>
      <p:sp>
        <p:nvSpPr>
          <p:cNvPr id="6" name="Footer Placeholder 5"/>
          <p:cNvSpPr>
            <a:spLocks noGrp="1"/>
          </p:cNvSpPr>
          <p:nvPr>
            <p:ph type="ftr" sz="quarter" idx="11"/>
          </p:nvPr>
        </p:nvSpPr>
        <p:spPr/>
        <p:txBody>
          <a:bodyPr/>
          <a:lstStyle/>
          <a:p>
            <a:r>
              <a:rPr lang="en-NZ" dirty="0"/>
              <a:t>As at 8 May 2022</a:t>
            </a:r>
          </a:p>
        </p:txBody>
      </p:sp>
      <p:sp>
        <p:nvSpPr>
          <p:cNvPr id="7" name="Slide Number Placeholder 6"/>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157124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950517" y="2393641"/>
            <a:ext cx="8399522"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lang="en-US"/>
              <a:t>Click to edit Master text styles</a:t>
            </a:r>
          </a:p>
        </p:txBody>
      </p:sp>
      <p:sp>
        <p:nvSpPr>
          <p:cNvPr id="4" name="Content Placeholder 3"/>
          <p:cNvSpPr>
            <a:spLocks noGrp="1"/>
          </p:cNvSpPr>
          <p:nvPr>
            <p:ph sz="half" idx="2"/>
          </p:nvPr>
        </p:nvSpPr>
        <p:spPr>
          <a:xfrm>
            <a:off x="950517" y="3391195"/>
            <a:ext cx="8399522"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9656977" y="2393641"/>
            <a:ext cx="8402822"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lang="en-US"/>
              <a:t>Click to edit Master text styles</a:t>
            </a:r>
          </a:p>
        </p:txBody>
      </p:sp>
      <p:sp>
        <p:nvSpPr>
          <p:cNvPr id="6" name="Content Placeholder 5"/>
          <p:cNvSpPr>
            <a:spLocks noGrp="1"/>
          </p:cNvSpPr>
          <p:nvPr>
            <p:ph sz="quarter" idx="4"/>
          </p:nvPr>
        </p:nvSpPr>
        <p:spPr>
          <a:xfrm>
            <a:off x="9656977" y="3391195"/>
            <a:ext cx="8402822"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r>
              <a:rPr lang="en-NZ" dirty="0"/>
              <a:t>8/05/2022</a:t>
            </a:r>
          </a:p>
        </p:txBody>
      </p:sp>
      <p:sp>
        <p:nvSpPr>
          <p:cNvPr id="8" name="Footer Placeholder 7"/>
          <p:cNvSpPr>
            <a:spLocks noGrp="1"/>
          </p:cNvSpPr>
          <p:nvPr>
            <p:ph type="ftr" sz="quarter" idx="11"/>
          </p:nvPr>
        </p:nvSpPr>
        <p:spPr/>
        <p:txBody>
          <a:bodyPr/>
          <a:lstStyle/>
          <a:p>
            <a:r>
              <a:rPr lang="en-NZ" dirty="0"/>
              <a:t>As at 8 May 2022</a:t>
            </a:r>
          </a:p>
        </p:txBody>
      </p:sp>
      <p:sp>
        <p:nvSpPr>
          <p:cNvPr id="9" name="Slide Number Placeholder 8"/>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16414279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r>
              <a:rPr lang="en-NZ" dirty="0"/>
              <a:t>8/05/2022</a:t>
            </a:r>
          </a:p>
        </p:txBody>
      </p:sp>
      <p:sp>
        <p:nvSpPr>
          <p:cNvPr id="4" name="Footer Placeholder 3"/>
          <p:cNvSpPr>
            <a:spLocks noGrp="1"/>
          </p:cNvSpPr>
          <p:nvPr>
            <p:ph type="ftr" sz="quarter" idx="11"/>
          </p:nvPr>
        </p:nvSpPr>
        <p:spPr/>
        <p:txBody>
          <a:bodyPr/>
          <a:lstStyle/>
          <a:p>
            <a:r>
              <a:rPr lang="en-NZ" dirty="0"/>
              <a:t>As at 8 May 2022</a:t>
            </a:r>
          </a:p>
        </p:txBody>
      </p:sp>
      <p:sp>
        <p:nvSpPr>
          <p:cNvPr id="5" name="Slide Number Placeholder 4"/>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3158538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NZ" dirty="0"/>
              <a:t>8/05/2022</a:t>
            </a:r>
          </a:p>
        </p:txBody>
      </p:sp>
      <p:sp>
        <p:nvSpPr>
          <p:cNvPr id="3" name="Footer Placeholder 2"/>
          <p:cNvSpPr>
            <a:spLocks noGrp="1"/>
          </p:cNvSpPr>
          <p:nvPr>
            <p:ph type="ftr" sz="quarter" idx="11"/>
          </p:nvPr>
        </p:nvSpPr>
        <p:spPr/>
        <p:txBody>
          <a:bodyPr/>
          <a:lstStyle/>
          <a:p>
            <a:r>
              <a:rPr lang="en-NZ" dirty="0"/>
              <a:t>As at 8 May 2022</a:t>
            </a:r>
          </a:p>
        </p:txBody>
      </p:sp>
      <p:sp>
        <p:nvSpPr>
          <p:cNvPr id="4" name="Slide Number Placeholder 3"/>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2687386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0518" y="425757"/>
            <a:ext cx="6254261" cy="1811937"/>
          </a:xfrm>
        </p:spPr>
        <p:txBody>
          <a:bodyPr anchor="b"/>
          <a:lstStyle>
            <a:lvl1pPr algn="l">
              <a:defRPr sz="3200" b="1"/>
            </a:lvl1pPr>
          </a:lstStyle>
          <a:p>
            <a:r>
              <a:rPr lang="en-US"/>
              <a:t>Click to edit Master title style</a:t>
            </a:r>
            <a:endParaRPr lang="en-NZ"/>
          </a:p>
        </p:txBody>
      </p:sp>
      <p:sp>
        <p:nvSpPr>
          <p:cNvPr id="3" name="Content Placeholder 2"/>
          <p:cNvSpPr>
            <a:spLocks noGrp="1"/>
          </p:cNvSpPr>
          <p:nvPr>
            <p:ph idx="1"/>
          </p:nvPr>
        </p:nvSpPr>
        <p:spPr>
          <a:xfrm>
            <a:off x="7432504" y="425757"/>
            <a:ext cx="10627294"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950518" y="2237695"/>
            <a:ext cx="6254261"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NZ" dirty="0"/>
              <a:t>8/05/2022</a:t>
            </a:r>
          </a:p>
        </p:txBody>
      </p:sp>
      <p:sp>
        <p:nvSpPr>
          <p:cNvPr id="6" name="Footer Placeholder 5"/>
          <p:cNvSpPr>
            <a:spLocks noGrp="1"/>
          </p:cNvSpPr>
          <p:nvPr>
            <p:ph type="ftr" sz="quarter" idx="11"/>
          </p:nvPr>
        </p:nvSpPr>
        <p:spPr/>
        <p:txBody>
          <a:bodyPr/>
          <a:lstStyle/>
          <a:p>
            <a:r>
              <a:rPr lang="en-NZ" dirty="0"/>
              <a:t>As at 8 May 2022</a:t>
            </a:r>
          </a:p>
        </p:txBody>
      </p:sp>
      <p:sp>
        <p:nvSpPr>
          <p:cNvPr id="7" name="Slide Number Placeholder 6"/>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2871108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34034315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6155" y="7485382"/>
            <a:ext cx="11406188" cy="883691"/>
          </a:xfrm>
        </p:spPr>
        <p:txBody>
          <a:bodyPr anchor="b"/>
          <a:lstStyle>
            <a:lvl1pPr algn="l">
              <a:defRPr sz="3200" b="1"/>
            </a:lvl1pPr>
          </a:lstStyle>
          <a:p>
            <a:r>
              <a:rPr lang="en-US"/>
              <a:t>Click to edit Master title style</a:t>
            </a:r>
            <a:endParaRPr lang="en-NZ"/>
          </a:p>
        </p:txBody>
      </p:sp>
      <p:sp>
        <p:nvSpPr>
          <p:cNvPr id="3" name="Picture Placeholder 2"/>
          <p:cNvSpPr>
            <a:spLocks noGrp="1"/>
          </p:cNvSpPr>
          <p:nvPr>
            <p:ph type="pic" idx="1"/>
          </p:nvPr>
        </p:nvSpPr>
        <p:spPr>
          <a:xfrm>
            <a:off x="3726155" y="955475"/>
            <a:ext cx="11406188"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lang="en-NZ" dirty="0"/>
          </a:p>
        </p:txBody>
      </p:sp>
      <p:sp>
        <p:nvSpPr>
          <p:cNvPr id="4" name="Text Placeholder 3"/>
          <p:cNvSpPr>
            <a:spLocks noGrp="1"/>
          </p:cNvSpPr>
          <p:nvPr>
            <p:ph type="body" sz="half" idx="2"/>
          </p:nvPr>
        </p:nvSpPr>
        <p:spPr>
          <a:xfrm>
            <a:off x="3726155" y="8369073"/>
            <a:ext cx="11406188"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NZ" dirty="0"/>
              <a:t>8/05/2022</a:t>
            </a:r>
          </a:p>
        </p:txBody>
      </p:sp>
      <p:sp>
        <p:nvSpPr>
          <p:cNvPr id="6" name="Footer Placeholder 5"/>
          <p:cNvSpPr>
            <a:spLocks noGrp="1"/>
          </p:cNvSpPr>
          <p:nvPr>
            <p:ph type="ftr" sz="quarter" idx="11"/>
          </p:nvPr>
        </p:nvSpPr>
        <p:spPr/>
        <p:txBody>
          <a:bodyPr/>
          <a:lstStyle/>
          <a:p>
            <a:r>
              <a:rPr lang="en-NZ" dirty="0"/>
              <a:t>As at 8 May 2022</a:t>
            </a:r>
          </a:p>
        </p:txBody>
      </p:sp>
      <p:sp>
        <p:nvSpPr>
          <p:cNvPr id="7" name="Slide Number Placeholder 6"/>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32485995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15934093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782478" y="428234"/>
            <a:ext cx="4277320" cy="912404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950516" y="428234"/>
            <a:ext cx="12515122" cy="912404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0A19DA9B-ED6E-4C93-B0D9-82CE5070D1A4}" type="slidenum">
              <a:rPr lang="en-NZ" smtClean="0"/>
              <a:t>‹#›</a:t>
            </a:fld>
            <a:endParaRPr lang="en-NZ" dirty="0"/>
          </a:p>
        </p:txBody>
      </p:sp>
    </p:spTree>
    <p:extLst>
      <p:ext uri="{BB962C8B-B14F-4D97-AF65-F5344CB8AC3E}">
        <p14:creationId xmlns:p14="http://schemas.microsoft.com/office/powerpoint/2010/main" val="2724848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01683" y="6871501"/>
            <a:ext cx="16158766" cy="2123828"/>
          </a:xfrm>
        </p:spPr>
        <p:txBody>
          <a:bodyPr anchor="t"/>
          <a:lstStyle>
            <a:lvl1pPr algn="l">
              <a:defRPr sz="6500" b="1" cap="all"/>
            </a:lvl1pPr>
          </a:lstStyle>
          <a:p>
            <a:r>
              <a:rPr lang="en-US"/>
              <a:t>Click to edit Master title style</a:t>
            </a:r>
            <a:endParaRPr lang="en-NZ"/>
          </a:p>
        </p:txBody>
      </p:sp>
      <p:sp>
        <p:nvSpPr>
          <p:cNvPr id="3" name="Text Placeholder 2"/>
          <p:cNvSpPr>
            <a:spLocks noGrp="1"/>
          </p:cNvSpPr>
          <p:nvPr>
            <p:ph type="body" idx="1"/>
          </p:nvPr>
        </p:nvSpPr>
        <p:spPr>
          <a:xfrm>
            <a:off x="1501683" y="4532321"/>
            <a:ext cx="1615876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NZ" dirty="0"/>
              <a:t>8/05/2022</a:t>
            </a:r>
          </a:p>
        </p:txBody>
      </p:sp>
      <p:sp>
        <p:nvSpPr>
          <p:cNvPr id="5" name="Footer Placeholder 4"/>
          <p:cNvSpPr>
            <a:spLocks noGrp="1"/>
          </p:cNvSpPr>
          <p:nvPr>
            <p:ph type="ftr" sz="quarter" idx="11"/>
          </p:nvPr>
        </p:nvSpPr>
        <p:spPr/>
        <p:txBody>
          <a:bodyPr/>
          <a:lstStyle/>
          <a:p>
            <a:r>
              <a:rPr lang="en-NZ" dirty="0"/>
              <a:t>As at 8 May 2022</a:t>
            </a:r>
          </a:p>
        </p:txBody>
      </p:sp>
      <p:sp>
        <p:nvSpPr>
          <p:cNvPr id="6" name="Slide Number Placeholder 5"/>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331632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950516" y="2495128"/>
            <a:ext cx="8396221"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9663577" y="2495128"/>
            <a:ext cx="8396221"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r>
              <a:rPr lang="en-NZ" dirty="0"/>
              <a:t>8/05/2022</a:t>
            </a:r>
          </a:p>
        </p:txBody>
      </p:sp>
      <p:sp>
        <p:nvSpPr>
          <p:cNvPr id="6" name="Footer Placeholder 5"/>
          <p:cNvSpPr>
            <a:spLocks noGrp="1"/>
          </p:cNvSpPr>
          <p:nvPr>
            <p:ph type="ftr" sz="quarter" idx="11"/>
          </p:nvPr>
        </p:nvSpPr>
        <p:spPr/>
        <p:txBody>
          <a:bodyPr/>
          <a:lstStyle/>
          <a:p>
            <a:r>
              <a:rPr lang="en-NZ" dirty="0"/>
              <a:t>As at 8 May 2022</a:t>
            </a:r>
          </a:p>
        </p:txBody>
      </p:sp>
      <p:sp>
        <p:nvSpPr>
          <p:cNvPr id="7" name="Slide Number Placeholder 6"/>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3813186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950517" y="2393641"/>
            <a:ext cx="8399522"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lang="en-US"/>
              <a:t>Click to edit Master text styles</a:t>
            </a:r>
          </a:p>
        </p:txBody>
      </p:sp>
      <p:sp>
        <p:nvSpPr>
          <p:cNvPr id="4" name="Content Placeholder 3"/>
          <p:cNvSpPr>
            <a:spLocks noGrp="1"/>
          </p:cNvSpPr>
          <p:nvPr>
            <p:ph sz="half" idx="2"/>
          </p:nvPr>
        </p:nvSpPr>
        <p:spPr>
          <a:xfrm>
            <a:off x="950517" y="3391195"/>
            <a:ext cx="8399522"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9656977" y="2393641"/>
            <a:ext cx="8402822"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lang="en-US"/>
              <a:t>Click to edit Master text styles</a:t>
            </a:r>
          </a:p>
        </p:txBody>
      </p:sp>
      <p:sp>
        <p:nvSpPr>
          <p:cNvPr id="6" name="Content Placeholder 5"/>
          <p:cNvSpPr>
            <a:spLocks noGrp="1"/>
          </p:cNvSpPr>
          <p:nvPr>
            <p:ph sz="quarter" idx="4"/>
          </p:nvPr>
        </p:nvSpPr>
        <p:spPr>
          <a:xfrm>
            <a:off x="9656977" y="3391195"/>
            <a:ext cx="8402822"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r>
              <a:rPr lang="en-NZ" dirty="0"/>
              <a:t>8/05/2022</a:t>
            </a:r>
          </a:p>
        </p:txBody>
      </p:sp>
      <p:sp>
        <p:nvSpPr>
          <p:cNvPr id="8" name="Footer Placeholder 7"/>
          <p:cNvSpPr>
            <a:spLocks noGrp="1"/>
          </p:cNvSpPr>
          <p:nvPr>
            <p:ph type="ftr" sz="quarter" idx="11"/>
          </p:nvPr>
        </p:nvSpPr>
        <p:spPr/>
        <p:txBody>
          <a:bodyPr/>
          <a:lstStyle/>
          <a:p>
            <a:r>
              <a:rPr lang="en-NZ" dirty="0"/>
              <a:t>As at 8 May 2022</a:t>
            </a:r>
          </a:p>
        </p:txBody>
      </p:sp>
      <p:sp>
        <p:nvSpPr>
          <p:cNvPr id="9" name="Slide Number Placeholder 8"/>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1992852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4500"/>
            </a:lvl1pPr>
          </a:lstStyle>
          <a:p>
            <a:r>
              <a:rPr lang="en-US" dirty="0"/>
              <a:t>Click to edit Master title style</a:t>
            </a:r>
            <a:endParaRPr lang="en-NZ" dirty="0"/>
          </a:p>
        </p:txBody>
      </p:sp>
    </p:spTree>
    <p:extLst>
      <p:ext uri="{BB962C8B-B14F-4D97-AF65-F5344CB8AC3E}">
        <p14:creationId xmlns:p14="http://schemas.microsoft.com/office/powerpoint/2010/main" val="1801191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NZ" dirty="0"/>
              <a:t>8/05/2022</a:t>
            </a:r>
          </a:p>
        </p:txBody>
      </p:sp>
      <p:sp>
        <p:nvSpPr>
          <p:cNvPr id="3" name="Footer Placeholder 2"/>
          <p:cNvSpPr>
            <a:spLocks noGrp="1"/>
          </p:cNvSpPr>
          <p:nvPr>
            <p:ph type="ftr" sz="quarter" idx="11"/>
          </p:nvPr>
        </p:nvSpPr>
        <p:spPr/>
        <p:txBody>
          <a:bodyPr/>
          <a:lstStyle/>
          <a:p>
            <a:r>
              <a:rPr lang="en-NZ" dirty="0"/>
              <a:t>As at 8 May 2022</a:t>
            </a:r>
          </a:p>
        </p:txBody>
      </p:sp>
      <p:sp>
        <p:nvSpPr>
          <p:cNvPr id="4" name="Slide Number Placeholder 3"/>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500739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0518" y="425757"/>
            <a:ext cx="6254261" cy="1811937"/>
          </a:xfrm>
        </p:spPr>
        <p:txBody>
          <a:bodyPr anchor="b"/>
          <a:lstStyle>
            <a:lvl1pPr algn="l">
              <a:defRPr sz="3200" b="1"/>
            </a:lvl1pPr>
          </a:lstStyle>
          <a:p>
            <a:r>
              <a:rPr lang="en-US"/>
              <a:t>Click to edit Master title style</a:t>
            </a:r>
            <a:endParaRPr lang="en-NZ"/>
          </a:p>
        </p:txBody>
      </p:sp>
      <p:sp>
        <p:nvSpPr>
          <p:cNvPr id="3" name="Content Placeholder 2"/>
          <p:cNvSpPr>
            <a:spLocks noGrp="1"/>
          </p:cNvSpPr>
          <p:nvPr>
            <p:ph idx="1"/>
          </p:nvPr>
        </p:nvSpPr>
        <p:spPr>
          <a:xfrm>
            <a:off x="7432504" y="425757"/>
            <a:ext cx="10627294"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950518" y="2237695"/>
            <a:ext cx="6254261"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NZ" dirty="0"/>
              <a:t>8/05/2022</a:t>
            </a:r>
          </a:p>
        </p:txBody>
      </p:sp>
      <p:sp>
        <p:nvSpPr>
          <p:cNvPr id="6" name="Footer Placeholder 5"/>
          <p:cNvSpPr>
            <a:spLocks noGrp="1"/>
          </p:cNvSpPr>
          <p:nvPr>
            <p:ph type="ftr" sz="quarter" idx="11"/>
          </p:nvPr>
        </p:nvSpPr>
        <p:spPr/>
        <p:txBody>
          <a:bodyPr/>
          <a:lstStyle/>
          <a:p>
            <a:r>
              <a:rPr lang="en-NZ" dirty="0"/>
              <a:t>As at 8 May 2022</a:t>
            </a:r>
          </a:p>
        </p:txBody>
      </p:sp>
      <p:sp>
        <p:nvSpPr>
          <p:cNvPr id="7" name="Slide Number Placeholder 6"/>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1841766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6155" y="7485382"/>
            <a:ext cx="11406188" cy="883691"/>
          </a:xfrm>
        </p:spPr>
        <p:txBody>
          <a:bodyPr anchor="b"/>
          <a:lstStyle>
            <a:lvl1pPr algn="l">
              <a:defRPr sz="3200" b="1"/>
            </a:lvl1pPr>
          </a:lstStyle>
          <a:p>
            <a:r>
              <a:rPr lang="en-US"/>
              <a:t>Click to edit Master title style</a:t>
            </a:r>
            <a:endParaRPr lang="en-NZ"/>
          </a:p>
        </p:txBody>
      </p:sp>
      <p:sp>
        <p:nvSpPr>
          <p:cNvPr id="3" name="Picture Placeholder 2"/>
          <p:cNvSpPr>
            <a:spLocks noGrp="1"/>
          </p:cNvSpPr>
          <p:nvPr>
            <p:ph type="pic" idx="1"/>
          </p:nvPr>
        </p:nvSpPr>
        <p:spPr>
          <a:xfrm>
            <a:off x="3726155" y="955475"/>
            <a:ext cx="11406188"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lang="en-NZ" dirty="0"/>
          </a:p>
        </p:txBody>
      </p:sp>
      <p:sp>
        <p:nvSpPr>
          <p:cNvPr id="4" name="Text Placeholder 3"/>
          <p:cNvSpPr>
            <a:spLocks noGrp="1"/>
          </p:cNvSpPr>
          <p:nvPr>
            <p:ph type="body" sz="half" idx="2"/>
          </p:nvPr>
        </p:nvSpPr>
        <p:spPr>
          <a:xfrm>
            <a:off x="3726155" y="8369073"/>
            <a:ext cx="11406188"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NZ" dirty="0"/>
              <a:t>8/05/2022</a:t>
            </a:r>
          </a:p>
        </p:txBody>
      </p:sp>
      <p:sp>
        <p:nvSpPr>
          <p:cNvPr id="6" name="Footer Placeholder 5"/>
          <p:cNvSpPr>
            <a:spLocks noGrp="1"/>
          </p:cNvSpPr>
          <p:nvPr>
            <p:ph type="ftr" sz="quarter" idx="11"/>
          </p:nvPr>
        </p:nvSpPr>
        <p:spPr/>
        <p:txBody>
          <a:bodyPr/>
          <a:lstStyle/>
          <a:p>
            <a:r>
              <a:rPr lang="en-NZ" dirty="0"/>
              <a:t>As at 8 May 2022</a:t>
            </a:r>
          </a:p>
        </p:txBody>
      </p:sp>
      <p:sp>
        <p:nvSpPr>
          <p:cNvPr id="7" name="Slide Number Placeholder 6"/>
          <p:cNvSpPr>
            <a:spLocks noGrp="1"/>
          </p:cNvSpPr>
          <p:nvPr>
            <p:ph type="sldNum" sz="quarter" idx="12"/>
          </p:nvPr>
        </p:nvSpPr>
        <p:spPr/>
        <p:txBody>
          <a:bodyPr/>
          <a:lstStyle/>
          <a:p>
            <a:fld id="{55764945-32D5-4906-857E-78C984BF5B55}" type="slidenum">
              <a:rPr lang="en-NZ" smtClean="0"/>
              <a:t>‹#›</a:t>
            </a:fld>
            <a:endParaRPr lang="en-NZ" dirty="0"/>
          </a:p>
        </p:txBody>
      </p:sp>
    </p:spTree>
    <p:extLst>
      <p:ext uri="{BB962C8B-B14F-4D97-AF65-F5344CB8AC3E}">
        <p14:creationId xmlns:p14="http://schemas.microsoft.com/office/powerpoint/2010/main" val="3687728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50516" y="428233"/>
            <a:ext cx="17109282" cy="1782233"/>
          </a:xfrm>
          <a:prstGeom prst="rect">
            <a:avLst/>
          </a:prstGeom>
        </p:spPr>
        <p:txBody>
          <a:bodyPr vert="horz" lIns="147513" tIns="73756" rIns="147513" bIns="73756"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950516" y="2495128"/>
            <a:ext cx="17109282" cy="7057149"/>
          </a:xfrm>
          <a:prstGeom prst="rect">
            <a:avLst/>
          </a:prstGeom>
        </p:spPr>
        <p:txBody>
          <a:bodyPr vert="horz" lIns="147513" tIns="73756" rIns="147513" bIns="737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950516" y="9911200"/>
            <a:ext cx="443573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r>
              <a:rPr lang="en-NZ" dirty="0"/>
              <a:t>8/05/2022</a:t>
            </a:r>
          </a:p>
        </p:txBody>
      </p:sp>
      <p:sp>
        <p:nvSpPr>
          <p:cNvPr id="5" name="Footer Placeholder 4"/>
          <p:cNvSpPr>
            <a:spLocks noGrp="1"/>
          </p:cNvSpPr>
          <p:nvPr>
            <p:ph type="ftr" sz="quarter" idx="3"/>
          </p:nvPr>
        </p:nvSpPr>
        <p:spPr>
          <a:xfrm>
            <a:off x="6495191" y="9911200"/>
            <a:ext cx="6019933"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r>
              <a:rPr lang="en-NZ" dirty="0"/>
              <a:t>As at 8 May 2022</a:t>
            </a:r>
          </a:p>
        </p:txBody>
      </p:sp>
      <p:sp>
        <p:nvSpPr>
          <p:cNvPr id="6" name="Slide Number Placeholder 5"/>
          <p:cNvSpPr>
            <a:spLocks noGrp="1"/>
          </p:cNvSpPr>
          <p:nvPr>
            <p:ph type="sldNum" sz="quarter" idx="4"/>
          </p:nvPr>
        </p:nvSpPr>
        <p:spPr>
          <a:xfrm>
            <a:off x="13624059" y="9911200"/>
            <a:ext cx="443573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55764945-32D5-4906-857E-78C984BF5B55}" type="slidenum">
              <a:rPr lang="en-NZ" smtClean="0"/>
              <a:t>‹#›</a:t>
            </a:fld>
            <a:endParaRPr lang="en-NZ" dirty="0"/>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322" y="1726"/>
            <a:ext cx="19005671" cy="10689953"/>
          </a:xfrm>
          <a:prstGeom prst="rect">
            <a:avLst/>
          </a:prstGeom>
        </p:spPr>
      </p:pic>
    </p:spTree>
    <p:extLst>
      <p:ext uri="{BB962C8B-B14F-4D97-AF65-F5344CB8AC3E}">
        <p14:creationId xmlns:p14="http://schemas.microsoft.com/office/powerpoint/2010/main" val="3999449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ctr" defTabSz="1475128" rtl="0" eaLnBrk="1" latinLnBrk="0" hangingPunct="1">
        <a:spcBef>
          <a:spcPct val="0"/>
        </a:spcBef>
        <a:buNone/>
        <a:defRPr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anose="020B0604020202020204" pitchFamily="34" charset="0"/>
        <a:buChar char="•"/>
        <a:defRPr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anose="020B0604020202020204" pitchFamily="34" charset="0"/>
        <a:buChar char="•"/>
        <a:defRPr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475128" rtl="0" eaLnBrk="1" latinLnBrk="0" hangingPunct="1">
        <a:defRPr sz="2900" kern="1200">
          <a:solidFill>
            <a:schemeClr val="tx1"/>
          </a:solidFill>
          <a:latin typeface="+mn-lt"/>
          <a:ea typeface="+mn-ea"/>
          <a:cs typeface="+mn-cs"/>
        </a:defRPr>
      </a:lvl1pPr>
      <a:lvl2pPr marL="737564" algn="l" defTabSz="1475128" rtl="0" eaLnBrk="1" latinLnBrk="0" hangingPunct="1">
        <a:defRPr sz="2900" kern="1200">
          <a:solidFill>
            <a:schemeClr val="tx1"/>
          </a:solidFill>
          <a:latin typeface="+mn-lt"/>
          <a:ea typeface="+mn-ea"/>
          <a:cs typeface="+mn-cs"/>
        </a:defRPr>
      </a:lvl2pPr>
      <a:lvl3pPr marL="1475128" algn="l" defTabSz="1475128" rtl="0" eaLnBrk="1" latinLnBrk="0" hangingPunct="1">
        <a:defRPr sz="2900" kern="1200">
          <a:solidFill>
            <a:schemeClr val="tx1"/>
          </a:solidFill>
          <a:latin typeface="+mn-lt"/>
          <a:ea typeface="+mn-ea"/>
          <a:cs typeface="+mn-cs"/>
        </a:defRPr>
      </a:lvl3pPr>
      <a:lvl4pPr marL="2212693" algn="l" defTabSz="1475128" rtl="0" eaLnBrk="1" latinLnBrk="0" hangingPunct="1">
        <a:defRPr sz="2900" kern="1200">
          <a:solidFill>
            <a:schemeClr val="tx1"/>
          </a:solidFill>
          <a:latin typeface="+mn-lt"/>
          <a:ea typeface="+mn-ea"/>
          <a:cs typeface="+mn-cs"/>
        </a:defRPr>
      </a:lvl4pPr>
      <a:lvl5pPr marL="2950257" algn="l" defTabSz="1475128" rtl="0" eaLnBrk="1" latinLnBrk="0" hangingPunct="1">
        <a:defRPr sz="2900" kern="1200">
          <a:solidFill>
            <a:schemeClr val="tx1"/>
          </a:solidFill>
          <a:latin typeface="+mn-lt"/>
          <a:ea typeface="+mn-ea"/>
          <a:cs typeface="+mn-cs"/>
        </a:defRPr>
      </a:lvl5pPr>
      <a:lvl6pPr marL="3687821" algn="l" defTabSz="1475128" rtl="0" eaLnBrk="1" latinLnBrk="0" hangingPunct="1">
        <a:defRPr sz="2900" kern="1200">
          <a:solidFill>
            <a:schemeClr val="tx1"/>
          </a:solidFill>
          <a:latin typeface="+mn-lt"/>
          <a:ea typeface="+mn-ea"/>
          <a:cs typeface="+mn-cs"/>
        </a:defRPr>
      </a:lvl6pPr>
      <a:lvl7pPr marL="4425385" algn="l" defTabSz="1475128" rtl="0" eaLnBrk="1" latinLnBrk="0" hangingPunct="1">
        <a:defRPr sz="2900" kern="1200">
          <a:solidFill>
            <a:schemeClr val="tx1"/>
          </a:solidFill>
          <a:latin typeface="+mn-lt"/>
          <a:ea typeface="+mn-ea"/>
          <a:cs typeface="+mn-cs"/>
        </a:defRPr>
      </a:lvl7pPr>
      <a:lvl8pPr marL="5162949" algn="l" defTabSz="1475128" rtl="0" eaLnBrk="1" latinLnBrk="0" hangingPunct="1">
        <a:defRPr sz="2900" kern="1200">
          <a:solidFill>
            <a:schemeClr val="tx1"/>
          </a:solidFill>
          <a:latin typeface="+mn-lt"/>
          <a:ea typeface="+mn-ea"/>
          <a:cs typeface="+mn-cs"/>
        </a:defRPr>
      </a:lvl8pPr>
      <a:lvl9pPr marL="5900513" algn="l" defTabSz="1475128" rtl="0" eaLnBrk="1" latinLnBrk="0" hangingPunct="1">
        <a:defRPr sz="2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50516" y="428233"/>
            <a:ext cx="17109282" cy="1782233"/>
          </a:xfrm>
          <a:prstGeom prst="rect">
            <a:avLst/>
          </a:prstGeom>
        </p:spPr>
        <p:txBody>
          <a:bodyPr vert="horz" lIns="147513" tIns="73756" rIns="147513" bIns="73756"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950516" y="2495128"/>
            <a:ext cx="17109282" cy="7057149"/>
          </a:xfrm>
          <a:prstGeom prst="rect">
            <a:avLst/>
          </a:prstGeom>
        </p:spPr>
        <p:txBody>
          <a:bodyPr vert="horz" lIns="147513" tIns="73756" rIns="147513" bIns="737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950516" y="9911200"/>
            <a:ext cx="443573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r>
              <a:rPr lang="en-NZ" dirty="0"/>
              <a:t>8/05/2022</a:t>
            </a:r>
          </a:p>
        </p:txBody>
      </p:sp>
      <p:sp>
        <p:nvSpPr>
          <p:cNvPr id="5" name="Footer Placeholder 4"/>
          <p:cNvSpPr>
            <a:spLocks noGrp="1"/>
          </p:cNvSpPr>
          <p:nvPr>
            <p:ph type="ftr" sz="quarter" idx="3"/>
          </p:nvPr>
        </p:nvSpPr>
        <p:spPr>
          <a:xfrm>
            <a:off x="6495191" y="9911200"/>
            <a:ext cx="6019933"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r>
              <a:rPr lang="en-NZ" dirty="0"/>
              <a:t>As at 8 May 2022</a:t>
            </a:r>
          </a:p>
        </p:txBody>
      </p:sp>
      <p:sp>
        <p:nvSpPr>
          <p:cNvPr id="6" name="Slide Number Placeholder 5"/>
          <p:cNvSpPr>
            <a:spLocks noGrp="1"/>
          </p:cNvSpPr>
          <p:nvPr>
            <p:ph type="sldNum" sz="quarter" idx="4"/>
          </p:nvPr>
        </p:nvSpPr>
        <p:spPr>
          <a:xfrm>
            <a:off x="13624059" y="9911200"/>
            <a:ext cx="443573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0A19DA9B-ED6E-4C93-B0D9-82CE5070D1A4}" type="slidenum">
              <a:rPr lang="en-NZ" smtClean="0"/>
              <a:t>‹#›</a:t>
            </a:fld>
            <a:endParaRPr lang="en-NZ" dirty="0"/>
          </a:p>
        </p:txBody>
      </p:sp>
      <p:pic>
        <p:nvPicPr>
          <p:cNvPr id="10" name="Picture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322" y="1723"/>
            <a:ext cx="19005671" cy="10689954"/>
          </a:xfrm>
          <a:prstGeom prst="rect">
            <a:avLst/>
          </a:prstGeom>
        </p:spPr>
      </p:pic>
    </p:spTree>
    <p:extLst>
      <p:ext uri="{BB962C8B-B14F-4D97-AF65-F5344CB8AC3E}">
        <p14:creationId xmlns:p14="http://schemas.microsoft.com/office/powerpoint/2010/main" val="200229420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p:txStyles>
    <p:titleStyle>
      <a:lvl1pPr algn="ctr" defTabSz="1475128" rtl="0" eaLnBrk="1" latinLnBrk="0" hangingPunct="1">
        <a:spcBef>
          <a:spcPct val="0"/>
        </a:spcBef>
        <a:buNone/>
        <a:defRPr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anose="020B0604020202020204" pitchFamily="34" charset="0"/>
        <a:buChar char="•"/>
        <a:defRPr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anose="020B0604020202020204" pitchFamily="34" charset="0"/>
        <a:buChar char="–"/>
        <a:defRPr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anose="020B0604020202020204" pitchFamily="34" charset="0"/>
        <a:buChar char="•"/>
        <a:defRPr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475128" rtl="0" eaLnBrk="1" latinLnBrk="0" hangingPunct="1">
        <a:defRPr sz="2900" kern="1200">
          <a:solidFill>
            <a:schemeClr val="tx1"/>
          </a:solidFill>
          <a:latin typeface="+mn-lt"/>
          <a:ea typeface="+mn-ea"/>
          <a:cs typeface="+mn-cs"/>
        </a:defRPr>
      </a:lvl1pPr>
      <a:lvl2pPr marL="737564" algn="l" defTabSz="1475128" rtl="0" eaLnBrk="1" latinLnBrk="0" hangingPunct="1">
        <a:defRPr sz="2900" kern="1200">
          <a:solidFill>
            <a:schemeClr val="tx1"/>
          </a:solidFill>
          <a:latin typeface="+mn-lt"/>
          <a:ea typeface="+mn-ea"/>
          <a:cs typeface="+mn-cs"/>
        </a:defRPr>
      </a:lvl2pPr>
      <a:lvl3pPr marL="1475128" algn="l" defTabSz="1475128" rtl="0" eaLnBrk="1" latinLnBrk="0" hangingPunct="1">
        <a:defRPr sz="2900" kern="1200">
          <a:solidFill>
            <a:schemeClr val="tx1"/>
          </a:solidFill>
          <a:latin typeface="+mn-lt"/>
          <a:ea typeface="+mn-ea"/>
          <a:cs typeface="+mn-cs"/>
        </a:defRPr>
      </a:lvl3pPr>
      <a:lvl4pPr marL="2212693" algn="l" defTabSz="1475128" rtl="0" eaLnBrk="1" latinLnBrk="0" hangingPunct="1">
        <a:defRPr sz="2900" kern="1200">
          <a:solidFill>
            <a:schemeClr val="tx1"/>
          </a:solidFill>
          <a:latin typeface="+mn-lt"/>
          <a:ea typeface="+mn-ea"/>
          <a:cs typeface="+mn-cs"/>
        </a:defRPr>
      </a:lvl4pPr>
      <a:lvl5pPr marL="2950257" algn="l" defTabSz="1475128" rtl="0" eaLnBrk="1" latinLnBrk="0" hangingPunct="1">
        <a:defRPr sz="2900" kern="1200">
          <a:solidFill>
            <a:schemeClr val="tx1"/>
          </a:solidFill>
          <a:latin typeface="+mn-lt"/>
          <a:ea typeface="+mn-ea"/>
          <a:cs typeface="+mn-cs"/>
        </a:defRPr>
      </a:lvl5pPr>
      <a:lvl6pPr marL="3687821" algn="l" defTabSz="1475128" rtl="0" eaLnBrk="1" latinLnBrk="0" hangingPunct="1">
        <a:defRPr sz="2900" kern="1200">
          <a:solidFill>
            <a:schemeClr val="tx1"/>
          </a:solidFill>
          <a:latin typeface="+mn-lt"/>
          <a:ea typeface="+mn-ea"/>
          <a:cs typeface="+mn-cs"/>
        </a:defRPr>
      </a:lvl6pPr>
      <a:lvl7pPr marL="4425385" algn="l" defTabSz="1475128" rtl="0" eaLnBrk="1" latinLnBrk="0" hangingPunct="1">
        <a:defRPr sz="2900" kern="1200">
          <a:solidFill>
            <a:schemeClr val="tx1"/>
          </a:solidFill>
          <a:latin typeface="+mn-lt"/>
          <a:ea typeface="+mn-ea"/>
          <a:cs typeface="+mn-cs"/>
        </a:defRPr>
      </a:lvl7pPr>
      <a:lvl8pPr marL="5162949" algn="l" defTabSz="1475128" rtl="0" eaLnBrk="1" latinLnBrk="0" hangingPunct="1">
        <a:defRPr sz="2900" kern="1200">
          <a:solidFill>
            <a:schemeClr val="tx1"/>
          </a:solidFill>
          <a:latin typeface="+mn-lt"/>
          <a:ea typeface="+mn-ea"/>
          <a:cs typeface="+mn-cs"/>
        </a:defRPr>
      </a:lvl8pPr>
      <a:lvl9pPr marL="5900513" algn="l" defTabSz="1475128"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immigration.govt.nz/assist-migrants-and-students/assist-students/student-visa-info/pathway-visas"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mailto:educationproviders@mbie.govt.nz"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www.immigration.govt.nz/about-us/contact/complaints" TargetMode="External"/><Relationship Id="rId4" Type="http://schemas.openxmlformats.org/officeDocument/2006/relationships/hyperlink" Target="mailto:ieengagement@mbie.govt.nz"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immigration.govt.nz/" TargetMode="External"/><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hyperlink" Target="https://www.immigration.govt.nz/assist-migrants-and-students/assist-students/student-visa-info"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immigration.govt.nz/assist-migrants-and-students/assist-students/student-visa-info"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employment.govt.nz/starting-employment/rights-and-responsibilities/minimum-rights-of-employee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naumainz.studyinnewzealand.govt.nz/"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0340" y="4626620"/>
            <a:ext cx="13969552" cy="5091766"/>
          </a:xfrm>
        </p:spPr>
        <p:txBody>
          <a:bodyPr>
            <a:normAutofit fontScale="90000"/>
          </a:bodyPr>
          <a:lstStyle/>
          <a:p>
            <a:r>
              <a:rPr lang="en-NZ" dirty="0">
                <a:solidFill>
                  <a:schemeClr val="accent6"/>
                </a:solidFill>
              </a:rPr>
              <a:t>eSchool Conference </a:t>
            </a:r>
            <a:br>
              <a:rPr lang="en-NZ" dirty="0">
                <a:solidFill>
                  <a:schemeClr val="accent6"/>
                </a:solidFill>
              </a:rPr>
            </a:br>
            <a:r>
              <a:rPr lang="en-NZ" dirty="0">
                <a:solidFill>
                  <a:schemeClr val="accent6"/>
                </a:solidFill>
              </a:rPr>
              <a:t>June 2023</a:t>
            </a:r>
            <a:br>
              <a:rPr lang="en-NZ" dirty="0"/>
            </a:br>
            <a:br>
              <a:rPr lang="en-NZ" dirty="0"/>
            </a:br>
            <a:br>
              <a:rPr lang="en-NZ" sz="8000" dirty="0"/>
            </a:br>
            <a:br>
              <a:rPr lang="en-NZ" sz="2000" dirty="0"/>
            </a:br>
            <a:r>
              <a:rPr lang="en-NZ" sz="2000" dirty="0"/>
              <a:t>Immigration New Zealand</a:t>
            </a:r>
            <a:br>
              <a:rPr lang="en-NZ" sz="2000" dirty="0"/>
            </a:br>
            <a:r>
              <a:rPr lang="en-NZ" sz="2000" dirty="0"/>
              <a:t>Ministry of Business, Innovation and Employment </a:t>
            </a:r>
            <a:br>
              <a:rPr lang="en-NZ" sz="2000" dirty="0"/>
            </a:br>
            <a:br>
              <a:rPr lang="en-NZ" sz="2000" dirty="0"/>
            </a:br>
            <a:br>
              <a:rPr lang="en-NZ" sz="8000" dirty="0"/>
            </a:br>
            <a:endParaRPr lang="en-NZ" dirty="0"/>
          </a:p>
        </p:txBody>
      </p:sp>
    </p:spTree>
    <p:extLst>
      <p:ext uri="{BB962C8B-B14F-4D97-AF65-F5344CB8AC3E}">
        <p14:creationId xmlns:p14="http://schemas.microsoft.com/office/powerpoint/2010/main" val="2590823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360140" y="306140"/>
            <a:ext cx="18290032" cy="9417963"/>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lang="en-NZ" sz="4400" b="1" noProof="0" dirty="0">
                <a:solidFill>
                  <a:srgbClr val="F79646"/>
                </a:solidFill>
                <a:latin typeface="Calibri"/>
              </a:rPr>
              <a:t>Offers of Place</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Offers of Place (OOP) are one of the most important documents in the student visa application.</a:t>
            </a:r>
          </a:p>
          <a:p>
            <a:pPr marR="0" lvl="0" fontAlgn="auto">
              <a:lnSpc>
                <a:spcPct val="100000"/>
              </a:lnSpc>
              <a:spcBef>
                <a:spcPts val="0"/>
              </a:spcBef>
              <a:spcAft>
                <a:spcPts val="0"/>
              </a:spcAft>
              <a:buClrTx/>
              <a:buSzTx/>
              <a:tabLst/>
              <a:defRPr/>
            </a:pPr>
            <a:endParaRPr lang="en-NZ" sz="3200" dirty="0">
              <a:solidFill>
                <a:prstClr val="black"/>
              </a:solidFill>
              <a:latin typeface="Calibri"/>
            </a:endParaRPr>
          </a:p>
          <a:p>
            <a:pPr lvl="0"/>
            <a:r>
              <a:rPr lang="en-NZ" sz="3200" dirty="0">
                <a:solidFill>
                  <a:prstClr val="black"/>
                </a:solidFill>
                <a:latin typeface="Calibri"/>
              </a:rPr>
              <a:t>OOP are varied and in many cases missing the key information INZ needs to process applications quickly.</a:t>
            </a:r>
          </a:p>
          <a:p>
            <a:pPr lvl="0"/>
            <a:endParaRPr lang="en-NZ" sz="3200" dirty="0">
              <a:solidFill>
                <a:prstClr val="black"/>
              </a:solidFill>
              <a:latin typeface="Calibri"/>
            </a:endParaRPr>
          </a:p>
          <a:p>
            <a:r>
              <a:rPr lang="en-NZ" sz="3200" dirty="0">
                <a:solidFill>
                  <a:prstClr val="black"/>
                </a:solidFill>
                <a:latin typeface="Calibri"/>
              </a:rPr>
              <a:t>Standardising OOPs will assist the immigration system to process the applications faster.</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In 2022 we began discussions with the education provider peak bodies about OOPs with a view to developing a document that works for all.</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Each sector is slightly different, so we are working with individual groups in the first instance to develop a standard OOP.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SIEBA has implemented our new joint offer, as has eSchool.</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This will make a big difference for our processing teams.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endParaRPr lang="en-NZ" sz="1800" dirty="0">
              <a:latin typeface="Calibri" panose="020F0502020204030204" pitchFamily="34" charset="0"/>
            </a:endParaRPr>
          </a:p>
        </p:txBody>
      </p:sp>
    </p:spTree>
    <p:extLst>
      <p:ext uri="{BB962C8B-B14F-4D97-AF65-F5344CB8AC3E}">
        <p14:creationId xmlns:p14="http://schemas.microsoft.com/office/powerpoint/2010/main" val="4283023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216124" y="0"/>
            <a:ext cx="18434048" cy="13547298"/>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4400" b="1" i="0" u="none" strike="noStrike" kern="1200" cap="none" spc="0" normalizeH="0" baseline="0" noProof="0" dirty="0">
                <a:ln>
                  <a:noFill/>
                </a:ln>
                <a:solidFill>
                  <a:srgbClr val="F79646"/>
                </a:solidFill>
                <a:effectLst/>
                <a:uLnTx/>
                <a:uFillTx/>
                <a:latin typeface="Calibri"/>
                <a:ea typeface="+mn-ea"/>
                <a:cs typeface="+mn-cs"/>
              </a:rPr>
              <a:t>Pathway Visas</a:t>
            </a:r>
          </a:p>
          <a:p>
            <a:pPr marL="0" marR="0" lvl="0" indent="0" algn="l" defTabSz="1475128" rtl="0" eaLnBrk="1" fontAlgn="auto" latinLnBrk="0" hangingPunct="1">
              <a:lnSpc>
                <a:spcPct val="115000"/>
              </a:lnSpc>
              <a:spcBef>
                <a:spcPts val="0"/>
              </a:spcBef>
              <a:spcAft>
                <a:spcPts val="100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15000"/>
              </a:lnSpc>
              <a:spcBef>
                <a:spcPts val="0"/>
              </a:spcBef>
              <a:spcAft>
                <a:spcPts val="1000"/>
              </a:spcAft>
              <a:buClrTx/>
              <a:buSzTx/>
              <a:buFontTx/>
              <a:buNone/>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Pathway Visas were a trial that has been running for a number of years. We are currently not accepting new providers into the programme.</a:t>
            </a:r>
          </a:p>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hlinkClick r:id="rId3"/>
              </a:rPr>
              <a:t>https://www.immigration.govt.nz/assist-migrants-and-students/assist-students/student-visa-info/pathway-visas</a:t>
            </a:r>
            <a:r>
              <a:rPr kumimoji="0" lang="en-NZ" sz="32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1" i="0" u="sng"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15000"/>
              </a:lnSpc>
              <a:spcBef>
                <a:spcPts val="0"/>
              </a:spcBef>
              <a:spcAft>
                <a:spcPts val="1000"/>
              </a:spcAft>
              <a:buClrTx/>
              <a:buSzTx/>
              <a:buFontTx/>
              <a:buNone/>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Pathway Visas allows for:</a:t>
            </a:r>
          </a:p>
          <a:p>
            <a:pPr marL="457200" marR="0" lvl="0" indent="-457200" algn="l" defTabSz="1475128" rtl="0" eaLnBrk="1" fontAlgn="auto" latinLnBrk="0" hangingPunct="1">
              <a:lnSpc>
                <a:spcPct val="115000"/>
              </a:lnSpc>
              <a:spcBef>
                <a:spcPts val="0"/>
              </a:spcBef>
              <a:spcAft>
                <a:spcPts val="1000"/>
              </a:spcAft>
              <a:buClrTx/>
              <a:buSzTx/>
              <a:buFont typeface="Arial" panose="020B0604020202020204" pitchFamily="34" charset="0"/>
              <a:buChar char="•"/>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a single visa of up to 5 years validity. The visas are provider specific.</a:t>
            </a:r>
          </a:p>
          <a:p>
            <a:pPr marL="457200" marR="0" lvl="0" indent="-457200" algn="l" defTabSz="1475128" rtl="0" eaLnBrk="1" fontAlgn="auto" latinLnBrk="0" hangingPunct="1">
              <a:lnSpc>
                <a:spcPct val="115000"/>
              </a:lnSpc>
              <a:spcBef>
                <a:spcPts val="0"/>
              </a:spcBef>
              <a:spcAft>
                <a:spcPts val="1000"/>
              </a:spcAft>
              <a:buClrTx/>
              <a:buSzTx/>
              <a:buFont typeface="Arial" panose="020B0604020202020204" pitchFamily="34" charset="0"/>
              <a:buChar char="•"/>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up to 3 programmes and providers or </a:t>
            </a:r>
          </a:p>
          <a:p>
            <a:pPr marL="457200" marR="0" lvl="0" indent="-457200" algn="l" defTabSz="1475128" rtl="0" eaLnBrk="1" fontAlgn="auto" latinLnBrk="0" hangingPunct="1">
              <a:lnSpc>
                <a:spcPct val="115000"/>
              </a:lnSpc>
              <a:spcBef>
                <a:spcPts val="0"/>
              </a:spcBef>
              <a:spcAft>
                <a:spcPts val="1000"/>
              </a:spcAft>
              <a:buClrTx/>
              <a:buSzTx/>
              <a:buFont typeface="Arial" panose="020B0604020202020204" pitchFamily="34" charset="0"/>
              <a:buChar char="•"/>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multiple programmes within one provider or </a:t>
            </a:r>
          </a:p>
          <a:p>
            <a:pPr marL="457200" marR="0" lvl="0" indent="-457200" algn="l" defTabSz="1475128" rtl="0" eaLnBrk="1" fontAlgn="auto" latinLnBrk="0" hangingPunct="1">
              <a:lnSpc>
                <a:spcPct val="115000"/>
              </a:lnSpc>
              <a:spcBef>
                <a:spcPts val="0"/>
              </a:spcBef>
              <a:spcAft>
                <a:spcPts val="1000"/>
              </a:spcAft>
              <a:buClrTx/>
              <a:buSzTx/>
              <a:buFont typeface="Arial" panose="020B0604020202020204" pitchFamily="34" charset="0"/>
              <a:buChar char="•"/>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multiple years of school study </a:t>
            </a:r>
          </a:p>
          <a:p>
            <a:pPr marL="0" marR="0" lvl="0" indent="0" algn="l" defTabSz="1475128" rtl="0" eaLnBrk="1" fontAlgn="auto" latinLnBrk="0" hangingPunct="1">
              <a:lnSpc>
                <a:spcPct val="115000"/>
              </a:lnSpc>
              <a:spcBef>
                <a:spcPts val="0"/>
              </a:spcBef>
              <a:spcAft>
                <a:spcPts val="1000"/>
              </a:spcAft>
              <a:buClrTx/>
              <a:buSzTx/>
              <a:buFontTx/>
              <a:buNone/>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Tuition fees and funds are proven for 1st course or 1st year, with a payment plan for the remaining years</a:t>
            </a:r>
          </a:p>
          <a:p>
            <a:pPr marL="0" marR="0" lvl="0" indent="0" algn="l" defTabSz="1475128" rtl="0" eaLnBrk="1" fontAlgn="auto" latinLnBrk="0" hangingPunct="1">
              <a:lnSpc>
                <a:spcPct val="115000"/>
              </a:lnSpc>
              <a:spcBef>
                <a:spcPts val="0"/>
              </a:spcBef>
              <a:spcAft>
                <a:spcPts val="1000"/>
              </a:spcAft>
              <a:buClrTx/>
              <a:buSzTx/>
              <a:buFontTx/>
              <a:buNone/>
              <a:tabLst/>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Its essential that the application is clearly a pathway visa (including via the Offer of Place or a separate letter).</a:t>
            </a:r>
          </a:p>
          <a:p>
            <a:pPr marL="0" marR="0" lvl="0" indent="0" algn="l" defTabSz="1475128" rtl="0" eaLnBrk="1" fontAlgn="auto" latinLnBrk="0" hangingPunct="1">
              <a:lnSpc>
                <a:spcPct val="115000"/>
              </a:lnSpc>
              <a:spcBef>
                <a:spcPts val="0"/>
              </a:spcBef>
              <a:spcAft>
                <a:spcPts val="1000"/>
              </a:spcAft>
              <a:buClrTx/>
              <a:buSzTx/>
              <a:buFontTx/>
              <a:buNone/>
              <a:tabLst/>
              <a:defRPr/>
            </a:pPr>
            <a:r>
              <a:rPr kumimoji="0" lang="en-NZ" sz="2400" b="0" i="0" u="none" strike="noStrike" kern="1200" cap="none" spc="0" normalizeH="0" baseline="0" noProof="0" dirty="0">
                <a:ln>
                  <a:noFill/>
                </a:ln>
                <a:solidFill>
                  <a:prstClr val="black"/>
                </a:solidFill>
                <a:effectLst/>
                <a:uLnTx/>
                <a:uFillTx/>
                <a:latin typeface="Calibri"/>
                <a:ea typeface="+mn-ea"/>
                <a:cs typeface="+mn-cs"/>
              </a:rPr>
              <a:t>Nb: If a student breaks the agreed pathway, or takes too long to move to the next study step, they must apply for a new student visa.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17809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396144" y="378148"/>
            <a:ext cx="18218024" cy="8956298"/>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4400" b="1" i="0" u="none" strike="noStrike" kern="1200" cap="none" spc="0" normalizeH="0" baseline="0" noProof="0" dirty="0">
                <a:ln>
                  <a:noFill/>
                </a:ln>
                <a:solidFill>
                  <a:srgbClr val="F79646"/>
                </a:solidFill>
                <a:effectLst/>
                <a:uLnTx/>
                <a:uFillTx/>
                <a:latin typeface="Calibri"/>
                <a:ea typeface="+mn-ea"/>
                <a:cs typeface="+mn-cs"/>
              </a:rPr>
              <a:t>Guardian visas</a:t>
            </a:r>
          </a:p>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28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Guardian visas are available to the legal guardian of an international student who is 17 years old or younger, or studying in Years 1 -13 of a New Zealand school.</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Only one Guardian Visa is permitted per family.</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The guardian must be the person with the legal right to care for the child and the one who normally cares for them in their home country. Unless court appointed, Grandparents do not meet the requirements for a Guardian Visa.</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The guardian must </a:t>
            </a:r>
            <a:r>
              <a:rPr lang="en-NZ" sz="2800" b="1" dirty="0">
                <a:solidFill>
                  <a:prstClr val="black"/>
                </a:solidFill>
                <a:latin typeface="Calibri"/>
              </a:rPr>
              <a:t>live with and care for </a:t>
            </a:r>
            <a:r>
              <a:rPr lang="en-NZ" sz="2800" dirty="0">
                <a:solidFill>
                  <a:prstClr val="black"/>
                </a:solidFill>
                <a:latin typeface="Calibri"/>
              </a:rPr>
              <a:t>the student in New Zealand.</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Guardian visa holders are not able to apply for an employer specific work visa nor a full student visa.</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Guardian visa holders can apply for part time work rights or part time study between 9.30am – 2.30pm Monday to Friday.</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It is important that you note: Guardian visa holders are not eligible for:</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prstClr val="black"/>
              </a:solidFill>
              <a:latin typeface="Calibri"/>
            </a:endParaRPr>
          </a:p>
          <a:p>
            <a:pPr marL="457200" marR="0" lvl="0" indent="-457200" algn="l" defTabSz="147512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800" dirty="0">
                <a:solidFill>
                  <a:prstClr val="black"/>
                </a:solidFill>
                <a:latin typeface="Calibri"/>
              </a:rPr>
              <a:t>the grant of a work visa under Accredited Employer work visa or Specific Purpose or Event instructions; or</a:t>
            </a:r>
          </a:p>
          <a:p>
            <a:pPr marL="457200" marR="0" lvl="0" indent="-457200" algn="l" defTabSz="147512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800" dirty="0">
                <a:solidFill>
                  <a:prstClr val="black"/>
                </a:solidFill>
                <a:latin typeface="Calibri"/>
              </a:rPr>
              <a:t>the grant of a student visa under Student instructions</a:t>
            </a:r>
          </a:p>
        </p:txBody>
      </p:sp>
    </p:spTree>
    <p:extLst>
      <p:ext uri="{BB962C8B-B14F-4D97-AF65-F5344CB8AC3E}">
        <p14:creationId xmlns:p14="http://schemas.microsoft.com/office/powerpoint/2010/main" val="3684233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476518" y="162124"/>
            <a:ext cx="17144730" cy="9633406"/>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4400" b="1" i="0" u="none" strike="noStrike" kern="1200" cap="none" spc="0" normalizeH="0" baseline="0" noProof="0" dirty="0">
                <a:ln>
                  <a:noFill/>
                </a:ln>
                <a:solidFill>
                  <a:srgbClr val="F79646"/>
                </a:solidFill>
                <a:effectLst/>
                <a:uLnTx/>
                <a:uFillTx/>
                <a:latin typeface="Calibri"/>
                <a:ea typeface="+mn-ea"/>
                <a:cs typeface="+mn-cs"/>
              </a:rPr>
              <a:t>Contacts</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srgbClr val="F79646"/>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3200" dirty="0">
                <a:solidFill>
                  <a:schemeClr val="accent1"/>
                </a:solidFill>
                <a:latin typeface="Calibri"/>
              </a:rPr>
              <a:t>Immigration New Zealand Contact Centre</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400" b="0" i="0" dirty="0">
              <a:solidFill>
                <a:srgbClr val="323849"/>
              </a:solidFill>
              <a:effectLst/>
              <a:latin typeface="fira-book"/>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400" b="0" i="0" dirty="0">
                <a:solidFill>
                  <a:srgbClr val="323849"/>
                </a:solidFill>
                <a:effectLst/>
                <a:latin typeface="fira-book"/>
              </a:rPr>
              <a:t>06:00 to 22:00 Monday to Friday (NZT) excluding New Zealand public holidays. There is a call back function at peak times.</a:t>
            </a:r>
            <a:endParaRPr kumimoji="0" lang="en-NZ" sz="2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srgbClr val="F79646"/>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srgbClr val="F79646"/>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srgbClr val="F79646"/>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srgbClr val="F79646"/>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srgbClr val="F79646"/>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srgbClr val="F79646"/>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srgbClr val="F79646"/>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latin typeface="Calibri"/>
              </a:rPr>
              <a:t>Schools</a:t>
            </a:r>
            <a:r>
              <a:rPr lang="en-NZ" sz="2800" dirty="0">
                <a:solidFill>
                  <a:srgbClr val="F79646"/>
                </a:solidFill>
                <a:latin typeface="Calibri"/>
              </a:rPr>
              <a:t> </a:t>
            </a:r>
            <a:r>
              <a:rPr lang="en-NZ" sz="2800" dirty="0">
                <a:latin typeface="Calibri"/>
              </a:rPr>
              <a:t>can contact</a:t>
            </a:r>
            <a:r>
              <a:rPr lang="en-NZ" sz="2800" i="1" dirty="0">
                <a:solidFill>
                  <a:srgbClr val="F79646"/>
                </a:solidFill>
                <a:latin typeface="Calibri"/>
              </a:rPr>
              <a:t>: </a:t>
            </a:r>
            <a:r>
              <a:rPr lang="en-NZ" sz="2800" dirty="0">
                <a:solidFill>
                  <a:srgbClr val="F79646"/>
                </a:solidFill>
                <a:latin typeface="Calibri"/>
                <a:hlinkClick r:id="rId3"/>
              </a:rPr>
              <a:t>educationproviders@mbie.govt.nz</a:t>
            </a:r>
            <a:r>
              <a:rPr lang="en-NZ" sz="2800" dirty="0">
                <a:solidFill>
                  <a:srgbClr val="F79646"/>
                </a:solidFill>
                <a:latin typeface="Calibri"/>
              </a:rPr>
              <a:t> </a:t>
            </a:r>
            <a:r>
              <a:rPr lang="en-NZ" sz="2800" dirty="0">
                <a:latin typeface="Calibri"/>
              </a:rPr>
              <a:t>for urgent case issues or questions that cannot be answered via the website or ICC. </a:t>
            </a:r>
          </a:p>
          <a:p>
            <a:pPr>
              <a:defRPr/>
            </a:pPr>
            <a:endParaRPr lang="en-NZ" sz="2800" i="1" dirty="0">
              <a:solidFill>
                <a:srgbClr val="F79646"/>
              </a:solidFill>
              <a:latin typeface="Calibri"/>
            </a:endParaRPr>
          </a:p>
          <a:p>
            <a:pPr>
              <a:defRPr/>
            </a:pPr>
            <a:r>
              <a:rPr lang="en-NZ" sz="2800" dirty="0">
                <a:latin typeface="Calibri"/>
              </a:rPr>
              <a:t>Schools can contact: </a:t>
            </a:r>
            <a:r>
              <a:rPr lang="en-NZ" sz="2800" dirty="0">
                <a:latin typeface="Calibri"/>
                <a:hlinkClick r:id="rId4"/>
              </a:rPr>
              <a:t>ieengagement@mbie.govt.nz</a:t>
            </a:r>
            <a:r>
              <a:rPr lang="en-NZ" sz="2800" dirty="0">
                <a:latin typeface="Calibri"/>
              </a:rPr>
              <a:t>  for policy setting questions/market information/reporting or strategic matters for National Office consideration.</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i="1" dirty="0">
              <a:solidFill>
                <a:srgbClr val="F79646"/>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2800" i="0" u="none" strike="noStrike" kern="1200" cap="none" spc="0" normalizeH="0" baseline="0" noProof="0" dirty="0">
                <a:ln>
                  <a:noFill/>
                </a:ln>
                <a:effectLst/>
                <a:uLnTx/>
                <a:uFillTx/>
                <a:latin typeface="Calibri"/>
                <a:ea typeface="+mn-ea"/>
                <a:cs typeface="+mn-cs"/>
              </a:rPr>
              <a:t>Please use the INZ Complaints and Feedback process if you think there has been a procedural error in the assessment</a:t>
            </a:r>
            <a:r>
              <a:rPr kumimoji="0" lang="en-NZ" sz="2800" b="0" i="0" u="none" strike="noStrike" kern="1200" cap="none" spc="0" normalizeH="0" baseline="0" noProof="0" dirty="0">
                <a:ln>
                  <a:noFill/>
                </a:ln>
                <a:solidFill>
                  <a:srgbClr val="F79646"/>
                </a:solidFill>
                <a:effectLst/>
                <a:uLnTx/>
                <a:uFillTx/>
                <a:latin typeface="Calibri"/>
                <a:ea typeface="+mn-ea"/>
                <a:cs typeface="+mn-cs"/>
              </a:rPr>
              <a:t>: </a:t>
            </a:r>
            <a:r>
              <a:rPr kumimoji="0" lang="en-NZ" sz="2800" b="0" i="0" u="none" strike="noStrike" kern="1200" cap="none" spc="0" normalizeH="0" baseline="0" noProof="0" dirty="0">
                <a:ln>
                  <a:noFill/>
                </a:ln>
                <a:solidFill>
                  <a:srgbClr val="F79646"/>
                </a:solidFill>
                <a:effectLst/>
                <a:uLnTx/>
                <a:uFillTx/>
                <a:latin typeface="Calibri"/>
                <a:ea typeface="+mn-ea"/>
                <a:cs typeface="+mn-cs"/>
                <a:hlinkClick r:id="rId5"/>
              </a:rPr>
              <a:t>https://www.immigration.govt.nz/about-us/contact/complaints</a:t>
            </a:r>
            <a:r>
              <a:rPr kumimoji="0" lang="en-NZ" sz="2800" b="0" i="0" u="none" strike="noStrike" kern="1200" cap="none" spc="0" normalizeH="0" baseline="0" noProof="0" dirty="0">
                <a:ln>
                  <a:noFill/>
                </a:ln>
                <a:solidFill>
                  <a:srgbClr val="F79646"/>
                </a:solidFill>
                <a:effectLst/>
                <a:uLnTx/>
                <a:uFillTx/>
                <a:latin typeface="Calibri"/>
                <a:ea typeface="+mn-ea"/>
                <a:cs typeface="+mn-cs"/>
              </a:rPr>
              <a:t>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D6C49B91-AF46-94EE-C438-E674A993EB81}"/>
              </a:ext>
            </a:extLst>
          </p:cNvPr>
          <p:cNvPicPr>
            <a:picLocks noChangeAspect="1"/>
          </p:cNvPicPr>
          <p:nvPr/>
        </p:nvPicPr>
        <p:blipFill>
          <a:blip r:embed="rId6"/>
          <a:stretch>
            <a:fillRect/>
          </a:stretch>
        </p:blipFill>
        <p:spPr>
          <a:xfrm>
            <a:off x="443396" y="2610396"/>
            <a:ext cx="7920880" cy="2568934"/>
          </a:xfrm>
          <a:prstGeom prst="rect">
            <a:avLst/>
          </a:prstGeom>
        </p:spPr>
      </p:pic>
    </p:spTree>
    <p:extLst>
      <p:ext uri="{BB962C8B-B14F-4D97-AF65-F5344CB8AC3E}">
        <p14:creationId xmlns:p14="http://schemas.microsoft.com/office/powerpoint/2010/main" val="2611669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32AA926-7230-4A37-AECE-87D6DA51D3DA}"/>
              </a:ext>
            </a:extLst>
          </p:cNvPr>
          <p:cNvSpPr txBox="1">
            <a:spLocks noGrp="1"/>
          </p:cNvSpPr>
          <p:nvPr>
            <p:ph idx="4294967295"/>
          </p:nvPr>
        </p:nvSpPr>
        <p:spPr>
          <a:xfrm>
            <a:off x="0" y="2825750"/>
            <a:ext cx="17108488" cy="4839467"/>
          </a:xfrm>
          <a:prstGeom prst="rect">
            <a:avLst/>
          </a:prstGeom>
          <a:noFill/>
        </p:spPr>
        <p:txBody>
          <a:bodyPr wrap="square">
            <a:spAutoFit/>
          </a:bodyPr>
          <a:lstStyle/>
          <a:p>
            <a:pPr marL="0" indent="0" algn="ctr">
              <a:buNone/>
            </a:pPr>
            <a:endParaRPr lang="en-NZ" sz="3600" dirty="0">
              <a:solidFill>
                <a:schemeClr val="accent1"/>
              </a:solidFill>
            </a:endParaRPr>
          </a:p>
          <a:p>
            <a:pPr marL="0" indent="0" algn="ctr">
              <a:buNone/>
            </a:pPr>
            <a:endParaRPr lang="en-NZ" sz="3600" dirty="0">
              <a:solidFill>
                <a:prstClr val="black"/>
              </a:solidFill>
              <a:latin typeface="Calibri"/>
            </a:endParaRPr>
          </a:p>
          <a:p>
            <a:pPr marL="0" indent="0" algn="ctr">
              <a:buNone/>
            </a:pPr>
            <a:endParaRPr lang="en-NZ" sz="3600" dirty="0">
              <a:solidFill>
                <a:schemeClr val="bg1"/>
              </a:solidFill>
              <a:latin typeface="Calibri"/>
            </a:endParaRPr>
          </a:p>
          <a:p>
            <a:pPr marL="0" indent="0" algn="ctr">
              <a:buNone/>
            </a:pPr>
            <a:r>
              <a:rPr lang="en-NZ" sz="4400" dirty="0">
                <a:solidFill>
                  <a:schemeClr val="bg1"/>
                </a:solidFill>
                <a:latin typeface="Calibri"/>
              </a:rPr>
              <a:t>Thank you for your time today</a:t>
            </a:r>
          </a:p>
          <a:p>
            <a:pPr marL="0" indent="0" algn="ctr">
              <a:buNone/>
            </a:pPr>
            <a:endParaRPr lang="en-NZ" sz="3600" dirty="0">
              <a:solidFill>
                <a:schemeClr val="bg1"/>
              </a:solidFill>
              <a:latin typeface="Calibri"/>
            </a:endParaRPr>
          </a:p>
          <a:p>
            <a:pPr marL="0" indent="0" algn="ctr">
              <a:buNone/>
            </a:pPr>
            <a:r>
              <a:rPr lang="en-NZ" sz="3600" dirty="0">
                <a:solidFill>
                  <a:schemeClr val="bg1"/>
                </a:solidFill>
                <a:latin typeface="Calibri"/>
              </a:rPr>
              <a:t>Please check the </a:t>
            </a:r>
            <a:r>
              <a:rPr lang="en-NZ" sz="3600" dirty="0">
                <a:solidFill>
                  <a:schemeClr val="bg1"/>
                </a:solidFill>
                <a:hlinkClick r:id="rId3">
                  <a:extLst>
                    <a:ext uri="{A12FA001-AC4F-418D-AE19-62706E023703}">
                      <ahyp:hlinkClr xmlns:ahyp="http://schemas.microsoft.com/office/drawing/2018/hyperlinkcolor" val="tx"/>
                    </a:ext>
                  </a:extLst>
                </a:hlinkClick>
              </a:rPr>
              <a:t>INZ website </a:t>
            </a:r>
            <a:r>
              <a:rPr lang="en-NZ" sz="3600" dirty="0">
                <a:solidFill>
                  <a:schemeClr val="bg1"/>
                </a:solidFill>
                <a:latin typeface="Calibri"/>
              </a:rPr>
              <a:t>for the latest updates</a:t>
            </a:r>
          </a:p>
          <a:p>
            <a:pPr marL="0" indent="0" algn="ctr">
              <a:buNone/>
            </a:pPr>
            <a:endParaRPr lang="en-NZ" sz="3600" dirty="0">
              <a:solidFill>
                <a:schemeClr val="accent1"/>
              </a:solidFill>
            </a:endParaRPr>
          </a:p>
        </p:txBody>
      </p:sp>
    </p:spTree>
    <p:extLst>
      <p:ext uri="{BB962C8B-B14F-4D97-AF65-F5344CB8AC3E}">
        <p14:creationId xmlns:p14="http://schemas.microsoft.com/office/powerpoint/2010/main" val="275048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216124" y="306140"/>
            <a:ext cx="18146016" cy="10587514"/>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4400" b="1" i="0" u="none" strike="noStrike" kern="1200" cap="none" spc="0" normalizeH="0" baseline="0" noProof="0" dirty="0">
                <a:ln>
                  <a:noFill/>
                </a:ln>
                <a:solidFill>
                  <a:srgbClr val="F79646"/>
                </a:solidFill>
                <a:effectLst/>
                <a:uLnTx/>
                <a:uFillTx/>
                <a:latin typeface="Calibri"/>
                <a:ea typeface="+mn-ea"/>
                <a:cs typeface="+mn-cs"/>
              </a:rPr>
              <a:t>Student visa processing</a:t>
            </a:r>
          </a:p>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4000" b="0" i="0" u="none" strike="noStrike" kern="1200" cap="none" spc="0" normalizeH="0" baseline="0" noProof="0" dirty="0">
                <a:ln>
                  <a:noFill/>
                </a:ln>
                <a:solidFill>
                  <a:prstClr val="black"/>
                </a:solidFill>
                <a:effectLst/>
                <a:uLnTx/>
                <a:uFillTx/>
                <a:latin typeface="Calibri"/>
                <a:ea typeface="+mn-ea"/>
                <a:cs typeface="+mn-cs"/>
              </a:rPr>
              <a:t>	</a:t>
            </a:r>
          </a:p>
          <a:p>
            <a:pPr>
              <a:defRPr/>
            </a:pPr>
            <a:r>
              <a:rPr lang="en-NZ" sz="2800" dirty="0">
                <a:solidFill>
                  <a:prstClr val="black"/>
                </a:solidFill>
              </a:rPr>
              <a:t>All student visa applications should be made online.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2800" b="0" i="0" u="none" strike="noStrike" kern="1200" cap="none" spc="0" normalizeH="0" baseline="0" noProof="0" dirty="0">
                <a:ln>
                  <a:noFill/>
                </a:ln>
                <a:solidFill>
                  <a:prstClr val="black"/>
                </a:solidFill>
                <a:effectLst/>
                <a:uLnTx/>
                <a:uFillTx/>
                <a:latin typeface="Calibri"/>
                <a:ea typeface="+mn-ea"/>
                <a:cs typeface="+mn-cs"/>
              </a:rPr>
              <a:t>Please refer all agents and students to the </a:t>
            </a:r>
            <a:r>
              <a:rPr lang="en-NZ" sz="2800" dirty="0">
                <a:solidFill>
                  <a:prstClr val="black"/>
                </a:solidFill>
                <a:latin typeface="Calibri"/>
                <a:hlinkClick r:id="rId3"/>
              </a:rPr>
              <a:t>Student Visa Checklists </a:t>
            </a:r>
            <a:r>
              <a:rPr lang="en-NZ" sz="2800" dirty="0">
                <a:solidFill>
                  <a:prstClr val="black"/>
                </a:solidFill>
                <a:latin typeface="Calibri"/>
              </a:rPr>
              <a:t> before they apply for a student visa.</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a:defRPr/>
            </a:pPr>
            <a:r>
              <a:rPr lang="en-NZ" sz="2800" dirty="0">
                <a:solidFill>
                  <a:prstClr val="black"/>
                </a:solidFill>
                <a:latin typeface="Calibri"/>
              </a:rPr>
              <a:t>The checklists contain useful information that will help them to submit a good quality application and are often updated – so use the link rather than downloading</a:t>
            </a:r>
            <a:r>
              <a:rPr lang="en-NZ" sz="2800" dirty="0">
                <a:solidFill>
                  <a:prstClr val="black"/>
                </a:solidFill>
              </a:rPr>
              <a:t>.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2800" b="0" i="0" u="none" strike="noStrike" kern="1200" cap="none" spc="0" normalizeH="0" baseline="0" noProof="0" dirty="0">
                <a:ln>
                  <a:noFill/>
                </a:ln>
                <a:solidFill>
                  <a:prstClr val="black"/>
                </a:solidFill>
                <a:effectLst/>
                <a:uLnTx/>
                <a:uFillTx/>
                <a:latin typeface="Calibri"/>
                <a:ea typeface="+mn-ea"/>
                <a:cs typeface="+mn-cs"/>
              </a:rPr>
              <a:t>An Immigration Officer might request to see additional information, for example – longer funds history than is mentioned in the checklist. </a:t>
            </a:r>
            <a:r>
              <a:rPr lang="en-NZ" sz="2800" dirty="0">
                <a:solidFill>
                  <a:prstClr val="black"/>
                </a:solidFill>
                <a:latin typeface="Calibri"/>
              </a:rPr>
              <a:t>This will be case by case.</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28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All processing is done in New Zealand. Palmerston North and Porirua are our two student visa processing sites.</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Application allocation to an Immigration Officer is generally done in date order, but we also build in study start dates as much as we can. In peak processing periods we may also concentrate on cohorts for short periods.</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2800" dirty="0">
                <a:solidFill>
                  <a:prstClr val="black"/>
                </a:solidFill>
                <a:latin typeface="Calibri"/>
              </a:rPr>
              <a:t>Encouraging students to apply 4 months ahead of intended travel is a good approach as we head into peak processing periods.</a:t>
            </a: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32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2691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216124" y="212875"/>
            <a:ext cx="17109282" cy="3042444"/>
          </a:xfrm>
          <a:prstGeom prst="rect">
            <a:avLst/>
          </a:prstGeom>
        </p:spPr>
        <p:txBody>
          <a:bodyPr vert="horz" lIns="147513" tIns="73756" rIns="147513" bIns="73756" rtlCol="0" anchor="ctr">
            <a:normAutofit/>
          </a:bodyPr>
          <a:lstStyle/>
          <a:p>
            <a:pPr marL="0" marR="0" lvl="0" indent="0" fontAlgn="auto">
              <a:lnSpc>
                <a:spcPct val="90000"/>
              </a:lnSpc>
              <a:spcBef>
                <a:spcPct val="0"/>
              </a:spcBef>
              <a:spcAft>
                <a:spcPts val="600"/>
              </a:spcAft>
              <a:buClrTx/>
              <a:buSzTx/>
              <a:tabLst/>
              <a:defRPr/>
            </a:pPr>
            <a:r>
              <a:rPr lang="en-NZ" sz="4400" b="1" dirty="0">
                <a:solidFill>
                  <a:srgbClr val="F79646"/>
                </a:solidFill>
                <a:latin typeface="Calibri"/>
              </a:rPr>
              <a:t>Current visa processing (at 5 June 2023)</a:t>
            </a:r>
          </a:p>
          <a:p>
            <a:pPr marL="0" marR="0" lvl="0" indent="0" algn="ctr" fontAlgn="auto">
              <a:lnSpc>
                <a:spcPct val="90000"/>
              </a:lnSpc>
              <a:spcBef>
                <a:spcPct val="0"/>
              </a:spcBef>
              <a:spcAft>
                <a:spcPts val="600"/>
              </a:spcAft>
              <a:buClrTx/>
              <a:buSzTx/>
              <a:tabLst/>
              <a:defRPr/>
            </a:pPr>
            <a:r>
              <a:rPr kumimoji="0" lang="en-NZ" sz="2800" b="0" i="0" u="none" strike="noStrike" cap="none" spc="0" normalizeH="0" baseline="0" noProof="0" dirty="0">
                <a:ln>
                  <a:noFill/>
                </a:ln>
                <a:effectLst/>
                <a:uLnTx/>
                <a:uFillTx/>
                <a:latin typeface="+mj-lt"/>
                <a:ea typeface="+mj-ea"/>
                <a:cs typeface="+mj-cs"/>
              </a:rPr>
              <a:t>	</a:t>
            </a:r>
            <a:endParaRPr lang="en-NZ" sz="2800" dirty="0">
              <a:latin typeface="+mj-lt"/>
              <a:ea typeface="+mj-ea"/>
              <a:cs typeface="+mj-cs"/>
            </a:endParaRPr>
          </a:p>
          <a:p>
            <a:pPr marL="0" marR="0" lvl="0" indent="0" fontAlgn="auto">
              <a:lnSpc>
                <a:spcPct val="90000"/>
              </a:lnSpc>
              <a:spcBef>
                <a:spcPct val="0"/>
              </a:spcBef>
              <a:spcAft>
                <a:spcPts val="600"/>
              </a:spcAft>
              <a:buClrTx/>
              <a:buSzTx/>
              <a:tabLst/>
              <a:defRPr/>
            </a:pPr>
            <a:r>
              <a:rPr lang="en-NZ" sz="2800" dirty="0">
                <a:latin typeface="+mj-lt"/>
                <a:ea typeface="+mj-ea"/>
                <a:cs typeface="+mj-cs"/>
              </a:rPr>
              <a:t>We aim to process straightforward applications in 30 working days (approx. 6 weeks).</a:t>
            </a:r>
          </a:p>
          <a:p>
            <a:pPr marL="0" marR="0" lvl="0" indent="0" fontAlgn="auto">
              <a:lnSpc>
                <a:spcPct val="90000"/>
              </a:lnSpc>
              <a:spcBef>
                <a:spcPct val="0"/>
              </a:spcBef>
              <a:spcAft>
                <a:spcPts val="600"/>
              </a:spcAft>
              <a:buClrTx/>
              <a:buSzTx/>
              <a:tabLst/>
              <a:defRPr/>
            </a:pPr>
            <a:endParaRPr lang="en-NZ" sz="2800" dirty="0">
              <a:latin typeface="+mj-lt"/>
              <a:ea typeface="+mj-ea"/>
              <a:cs typeface="+mj-cs"/>
            </a:endParaRPr>
          </a:p>
          <a:p>
            <a:pPr marL="0" marR="0" lvl="0" indent="0" fontAlgn="auto">
              <a:lnSpc>
                <a:spcPct val="90000"/>
              </a:lnSpc>
              <a:spcBef>
                <a:spcPct val="0"/>
              </a:spcBef>
              <a:spcAft>
                <a:spcPts val="600"/>
              </a:spcAft>
              <a:buClrTx/>
              <a:buSzTx/>
              <a:tabLst/>
              <a:defRPr/>
            </a:pPr>
            <a:r>
              <a:rPr lang="en-NZ" sz="2800" dirty="0">
                <a:latin typeface="+mj-lt"/>
                <a:ea typeface="+mj-ea"/>
                <a:cs typeface="+mj-cs"/>
              </a:rPr>
              <a:t>Since 1 August 2022, the median age of offshore student visa applications completed is 20 working days (4 weeks) though some have taken longer. </a:t>
            </a:r>
          </a:p>
        </p:txBody>
      </p:sp>
      <p:graphicFrame>
        <p:nvGraphicFramePr>
          <p:cNvPr id="4" name="Table 3">
            <a:extLst>
              <a:ext uri="{FF2B5EF4-FFF2-40B4-BE49-F238E27FC236}">
                <a16:creationId xmlns:a16="http://schemas.microsoft.com/office/drawing/2014/main" id="{3B8D2F60-96D1-5A48-ECD5-B21D0662843D}"/>
              </a:ext>
            </a:extLst>
          </p:cNvPr>
          <p:cNvGraphicFramePr>
            <a:graphicFrameLocks noGrp="1"/>
          </p:cNvGraphicFramePr>
          <p:nvPr>
            <p:extLst>
              <p:ext uri="{D42A27DB-BD31-4B8C-83A1-F6EECF244321}">
                <p14:modId xmlns:p14="http://schemas.microsoft.com/office/powerpoint/2010/main" val="4268488158"/>
              </p:ext>
            </p:extLst>
          </p:nvPr>
        </p:nvGraphicFramePr>
        <p:xfrm>
          <a:off x="360140" y="3336158"/>
          <a:ext cx="17109286" cy="5107752"/>
        </p:xfrm>
        <a:graphic>
          <a:graphicData uri="http://schemas.openxmlformats.org/drawingml/2006/table">
            <a:tbl>
              <a:tblPr firstRow="1" firstCol="1" bandRow="1">
                <a:tableStyleId>{5C22544A-7EE6-4342-B048-85BDC9FD1C3A}</a:tableStyleId>
              </a:tblPr>
              <a:tblGrid>
                <a:gridCol w="3620537">
                  <a:extLst>
                    <a:ext uri="{9D8B030D-6E8A-4147-A177-3AD203B41FA5}">
                      <a16:colId xmlns:a16="http://schemas.microsoft.com/office/drawing/2014/main" val="583265507"/>
                    </a:ext>
                  </a:extLst>
                </a:gridCol>
                <a:gridCol w="2030584">
                  <a:extLst>
                    <a:ext uri="{9D8B030D-6E8A-4147-A177-3AD203B41FA5}">
                      <a16:colId xmlns:a16="http://schemas.microsoft.com/office/drawing/2014/main" val="1221124773"/>
                    </a:ext>
                  </a:extLst>
                </a:gridCol>
                <a:gridCol w="1618861">
                  <a:extLst>
                    <a:ext uri="{9D8B030D-6E8A-4147-A177-3AD203B41FA5}">
                      <a16:colId xmlns:a16="http://schemas.microsoft.com/office/drawing/2014/main" val="4215711150"/>
                    </a:ext>
                  </a:extLst>
                </a:gridCol>
                <a:gridCol w="2735767">
                  <a:extLst>
                    <a:ext uri="{9D8B030D-6E8A-4147-A177-3AD203B41FA5}">
                      <a16:colId xmlns:a16="http://schemas.microsoft.com/office/drawing/2014/main" val="2009337357"/>
                    </a:ext>
                  </a:extLst>
                </a:gridCol>
                <a:gridCol w="2652548">
                  <a:extLst>
                    <a:ext uri="{9D8B030D-6E8A-4147-A177-3AD203B41FA5}">
                      <a16:colId xmlns:a16="http://schemas.microsoft.com/office/drawing/2014/main" val="3113755025"/>
                    </a:ext>
                  </a:extLst>
                </a:gridCol>
                <a:gridCol w="2617508">
                  <a:extLst>
                    <a:ext uri="{9D8B030D-6E8A-4147-A177-3AD203B41FA5}">
                      <a16:colId xmlns:a16="http://schemas.microsoft.com/office/drawing/2014/main" val="2109541741"/>
                    </a:ext>
                  </a:extLst>
                </a:gridCol>
                <a:gridCol w="1833481">
                  <a:extLst>
                    <a:ext uri="{9D8B030D-6E8A-4147-A177-3AD203B41FA5}">
                      <a16:colId xmlns:a16="http://schemas.microsoft.com/office/drawing/2014/main" val="3535961060"/>
                    </a:ext>
                  </a:extLst>
                </a:gridCol>
              </a:tblGrid>
              <a:tr h="949416">
                <a:tc rowSpan="2">
                  <a:txBody>
                    <a:bodyPr/>
                    <a:lstStyle/>
                    <a:p>
                      <a:pPr>
                        <a:lnSpc>
                          <a:spcPct val="100000"/>
                        </a:lnSpc>
                        <a:spcBef>
                          <a:spcPts val="200"/>
                        </a:spcBef>
                        <a:spcAft>
                          <a:spcPts val="800"/>
                        </a:spcAft>
                      </a:pPr>
                      <a:r>
                        <a:rPr lang="en-NZ" sz="2800" dirty="0">
                          <a:effectLst/>
                          <a:latin typeface="+mn-lt"/>
                        </a:rPr>
                        <a:t>Days between submitted date and completion date of application</a:t>
                      </a:r>
                      <a:endParaRPr lang="en-NZ" sz="2800" dirty="0">
                        <a:effectLst/>
                        <a:latin typeface="+mn-lt"/>
                        <a:ea typeface="Calibri" panose="020F0502020204030204" pitchFamily="34" charset="0"/>
                        <a:cs typeface="Times New Roman" panose="02020603050405020304" pitchFamily="18" charset="0"/>
                      </a:endParaRPr>
                    </a:p>
                  </a:txBody>
                  <a:tcPr marL="189217" marR="189217" marT="0" marB="0" anchor="ctr"/>
                </a:tc>
                <a:tc gridSpan="5">
                  <a:txBody>
                    <a:bodyPr/>
                    <a:lstStyle/>
                    <a:p>
                      <a:pPr algn="ctr">
                        <a:lnSpc>
                          <a:spcPts val="1300"/>
                        </a:lnSpc>
                        <a:spcBef>
                          <a:spcPts val="200"/>
                        </a:spcBef>
                        <a:spcAft>
                          <a:spcPts val="800"/>
                        </a:spcAft>
                      </a:pPr>
                      <a:r>
                        <a:rPr lang="en-NZ" sz="2800" dirty="0">
                          <a:effectLst/>
                        </a:rPr>
                        <a:t>Provider Type</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hMerge="1">
                  <a:txBody>
                    <a:bodyPr/>
                    <a:lstStyle/>
                    <a:p>
                      <a:endParaRPr lang="en-NZ"/>
                    </a:p>
                  </a:txBody>
                  <a:tcPr/>
                </a:tc>
                <a:tc hMerge="1">
                  <a:txBody>
                    <a:bodyPr/>
                    <a:lstStyle/>
                    <a:p>
                      <a:endParaRPr lang="en-NZ"/>
                    </a:p>
                  </a:txBody>
                  <a:tcPr/>
                </a:tc>
                <a:tc hMerge="1">
                  <a:txBody>
                    <a:bodyPr/>
                    <a:lstStyle/>
                    <a:p>
                      <a:endParaRPr lang="en-NZ"/>
                    </a:p>
                  </a:txBody>
                  <a:tcPr/>
                </a:tc>
                <a:tc hMerge="1">
                  <a:txBody>
                    <a:bodyPr/>
                    <a:lstStyle/>
                    <a:p>
                      <a:endParaRPr lang="en-NZ"/>
                    </a:p>
                  </a:txBody>
                  <a:tcPr/>
                </a:tc>
                <a:tc rowSpan="2">
                  <a:txBody>
                    <a:bodyPr/>
                    <a:lstStyle/>
                    <a:p>
                      <a:pPr algn="ctr">
                        <a:lnSpc>
                          <a:spcPts val="1300"/>
                        </a:lnSpc>
                        <a:spcBef>
                          <a:spcPts val="200"/>
                        </a:spcBef>
                        <a:spcAft>
                          <a:spcPts val="800"/>
                        </a:spcAft>
                      </a:pPr>
                      <a:r>
                        <a:rPr lang="en-NZ" sz="2800" dirty="0">
                          <a:effectLst/>
                        </a:rPr>
                        <a:t>Total</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extLst>
                  <a:ext uri="{0D108BD9-81ED-4DB2-BD59-A6C34878D82A}">
                    <a16:rowId xmlns:a16="http://schemas.microsoft.com/office/drawing/2014/main" val="664938018"/>
                  </a:ext>
                </a:extLst>
              </a:tr>
              <a:tr h="949416">
                <a:tc vMerge="1">
                  <a:txBody>
                    <a:bodyPr/>
                    <a:lstStyle/>
                    <a:p>
                      <a:endParaRPr lang="en-NZ"/>
                    </a:p>
                  </a:txBody>
                  <a:tcPr/>
                </a:tc>
                <a:tc>
                  <a:txBody>
                    <a:bodyPr/>
                    <a:lstStyle/>
                    <a:p>
                      <a:pPr algn="ctr">
                        <a:lnSpc>
                          <a:spcPts val="1300"/>
                        </a:lnSpc>
                        <a:spcBef>
                          <a:spcPts val="200"/>
                        </a:spcBef>
                        <a:spcAft>
                          <a:spcPts val="800"/>
                        </a:spcAft>
                      </a:pPr>
                      <a:r>
                        <a:rPr lang="en-NZ" sz="2800" dirty="0">
                          <a:effectLst/>
                        </a:rPr>
                        <a:t>Schools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effectLst/>
                        </a:rPr>
                        <a:t>PTEs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effectLst/>
                        </a:rPr>
                        <a:t>Te Pūkenga</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effectLst/>
                        </a:rPr>
                        <a:t>Universities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effectLst/>
                        </a:rPr>
                        <a:t>(not recorded)</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vMerge="1">
                  <a:txBody>
                    <a:bodyPr/>
                    <a:lstStyle/>
                    <a:p>
                      <a:endParaRPr lang="en-NZ"/>
                    </a:p>
                  </a:txBody>
                  <a:tcPr/>
                </a:tc>
                <a:extLst>
                  <a:ext uri="{0D108BD9-81ED-4DB2-BD59-A6C34878D82A}">
                    <a16:rowId xmlns:a16="http://schemas.microsoft.com/office/drawing/2014/main" val="1290377901"/>
                  </a:ext>
                </a:extLst>
              </a:tr>
              <a:tr h="556440">
                <a:tc>
                  <a:txBody>
                    <a:bodyPr/>
                    <a:lstStyle/>
                    <a:p>
                      <a:pPr>
                        <a:lnSpc>
                          <a:spcPct val="100000"/>
                        </a:lnSpc>
                        <a:spcBef>
                          <a:spcPts val="200"/>
                        </a:spcBef>
                        <a:spcAft>
                          <a:spcPts val="800"/>
                        </a:spcAft>
                      </a:pPr>
                      <a:r>
                        <a:rPr lang="en-NZ" sz="2800" dirty="0">
                          <a:effectLst/>
                        </a:rPr>
                        <a:t>0-10 weekdays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solidFill>
                            <a:srgbClr val="FF0000"/>
                          </a:solidFill>
                          <a:effectLst/>
                        </a:rPr>
                        <a:t>1,334</a:t>
                      </a:r>
                      <a:endParaRPr lang="en-NZ"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solidFill>
                            <a:schemeClr val="tx1"/>
                          </a:solidFill>
                          <a:effectLst/>
                        </a:rPr>
                        <a:t>817</a:t>
                      </a:r>
                      <a:endParaRPr lang="en-NZ"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185</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2,128</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24</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4,488</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extLst>
                  <a:ext uri="{0D108BD9-81ED-4DB2-BD59-A6C34878D82A}">
                    <a16:rowId xmlns:a16="http://schemas.microsoft.com/office/drawing/2014/main" val="403999315"/>
                  </a:ext>
                </a:extLst>
              </a:tr>
              <a:tr h="556440">
                <a:tc>
                  <a:txBody>
                    <a:bodyPr/>
                    <a:lstStyle/>
                    <a:p>
                      <a:pPr>
                        <a:lnSpc>
                          <a:spcPct val="100000"/>
                        </a:lnSpc>
                        <a:spcBef>
                          <a:spcPts val="200"/>
                        </a:spcBef>
                        <a:spcAft>
                          <a:spcPts val="800"/>
                        </a:spcAft>
                      </a:pPr>
                      <a:r>
                        <a:rPr lang="en-NZ" sz="2800" dirty="0">
                          <a:effectLst/>
                        </a:rPr>
                        <a:t>11-20 weekdays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solidFill>
                            <a:srgbClr val="FF0000"/>
                          </a:solidFill>
                          <a:effectLst/>
                        </a:rPr>
                        <a:t>2,626</a:t>
                      </a:r>
                      <a:endParaRPr lang="en-NZ"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solidFill>
                            <a:schemeClr val="tx1"/>
                          </a:solidFill>
                          <a:effectLst/>
                        </a:rPr>
                        <a:t>2,588</a:t>
                      </a:r>
                      <a:endParaRPr lang="en-NZ"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858</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6,827</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35</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12,934</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extLst>
                  <a:ext uri="{0D108BD9-81ED-4DB2-BD59-A6C34878D82A}">
                    <a16:rowId xmlns:a16="http://schemas.microsoft.com/office/drawing/2014/main" val="1053683946"/>
                  </a:ext>
                </a:extLst>
              </a:tr>
              <a:tr h="556440">
                <a:tc>
                  <a:txBody>
                    <a:bodyPr/>
                    <a:lstStyle/>
                    <a:p>
                      <a:pPr>
                        <a:lnSpc>
                          <a:spcPct val="100000"/>
                        </a:lnSpc>
                        <a:spcBef>
                          <a:spcPts val="200"/>
                        </a:spcBef>
                        <a:spcAft>
                          <a:spcPts val="800"/>
                        </a:spcAft>
                      </a:pPr>
                      <a:r>
                        <a:rPr lang="en-NZ" sz="2800" dirty="0">
                          <a:effectLst/>
                        </a:rPr>
                        <a:t>21-30 weekdays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solidFill>
                            <a:srgbClr val="FF0000"/>
                          </a:solidFill>
                          <a:effectLst/>
                        </a:rPr>
                        <a:t>728</a:t>
                      </a:r>
                      <a:endParaRPr lang="en-NZ" sz="2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solidFill>
                            <a:schemeClr val="tx1"/>
                          </a:solidFill>
                          <a:effectLst/>
                        </a:rPr>
                        <a:t>1,277</a:t>
                      </a:r>
                      <a:endParaRPr lang="en-NZ"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832</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3,722</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11</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6,570</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extLst>
                  <a:ext uri="{0D108BD9-81ED-4DB2-BD59-A6C34878D82A}">
                    <a16:rowId xmlns:a16="http://schemas.microsoft.com/office/drawing/2014/main" val="3259225893"/>
                  </a:ext>
                </a:extLst>
              </a:tr>
              <a:tr h="556440">
                <a:tc>
                  <a:txBody>
                    <a:bodyPr/>
                    <a:lstStyle/>
                    <a:p>
                      <a:pPr>
                        <a:lnSpc>
                          <a:spcPct val="100000"/>
                        </a:lnSpc>
                        <a:spcBef>
                          <a:spcPts val="200"/>
                        </a:spcBef>
                        <a:spcAft>
                          <a:spcPts val="800"/>
                        </a:spcAft>
                      </a:pPr>
                      <a:r>
                        <a:rPr lang="en-NZ" sz="2800" dirty="0">
                          <a:effectLst/>
                        </a:rPr>
                        <a:t>31-40 weekdays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effectLst/>
                        </a:rPr>
                        <a:t>239</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785</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751</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1,700</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2</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3,477</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extLst>
                  <a:ext uri="{0D108BD9-81ED-4DB2-BD59-A6C34878D82A}">
                    <a16:rowId xmlns:a16="http://schemas.microsoft.com/office/drawing/2014/main" val="4088567805"/>
                  </a:ext>
                </a:extLst>
              </a:tr>
              <a:tr h="49387">
                <a:tc>
                  <a:txBody>
                    <a:bodyPr/>
                    <a:lstStyle/>
                    <a:p>
                      <a:pPr>
                        <a:lnSpc>
                          <a:spcPct val="100000"/>
                        </a:lnSpc>
                        <a:spcBef>
                          <a:spcPts val="200"/>
                        </a:spcBef>
                        <a:spcAft>
                          <a:spcPts val="800"/>
                        </a:spcAft>
                      </a:pPr>
                      <a:r>
                        <a:rPr lang="en-NZ" sz="2800" dirty="0">
                          <a:effectLst/>
                        </a:rPr>
                        <a:t>41-50 weekdays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effectLst/>
                        </a:rPr>
                        <a:t>93</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568</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627</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933</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8</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2,229</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extLst>
                  <a:ext uri="{0D108BD9-81ED-4DB2-BD59-A6C34878D82A}">
                    <a16:rowId xmlns:a16="http://schemas.microsoft.com/office/drawing/2014/main" val="878103913"/>
                  </a:ext>
                </a:extLst>
              </a:tr>
              <a:tr h="556440">
                <a:tc>
                  <a:txBody>
                    <a:bodyPr/>
                    <a:lstStyle/>
                    <a:p>
                      <a:pPr>
                        <a:lnSpc>
                          <a:spcPct val="100000"/>
                        </a:lnSpc>
                        <a:spcBef>
                          <a:spcPts val="200"/>
                        </a:spcBef>
                        <a:spcAft>
                          <a:spcPts val="800"/>
                        </a:spcAft>
                      </a:pPr>
                      <a:r>
                        <a:rPr lang="en-NZ" sz="2800" dirty="0">
                          <a:effectLst/>
                        </a:rPr>
                        <a:t>51+ weekdays</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ctr"/>
                </a:tc>
                <a:tc>
                  <a:txBody>
                    <a:bodyPr/>
                    <a:lstStyle/>
                    <a:p>
                      <a:pPr algn="ctr">
                        <a:lnSpc>
                          <a:spcPts val="1300"/>
                        </a:lnSpc>
                        <a:spcBef>
                          <a:spcPts val="200"/>
                        </a:spcBef>
                        <a:spcAft>
                          <a:spcPts val="800"/>
                        </a:spcAft>
                      </a:pPr>
                      <a:r>
                        <a:rPr lang="en-NZ" sz="2800" dirty="0">
                          <a:effectLst/>
                        </a:rPr>
                        <a:t>69</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1,084</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1,323</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886</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1</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tc>
                  <a:txBody>
                    <a:bodyPr/>
                    <a:lstStyle/>
                    <a:p>
                      <a:pPr algn="ctr">
                        <a:lnSpc>
                          <a:spcPts val="1300"/>
                        </a:lnSpc>
                        <a:spcBef>
                          <a:spcPts val="200"/>
                        </a:spcBef>
                        <a:spcAft>
                          <a:spcPts val="800"/>
                        </a:spcAft>
                      </a:pPr>
                      <a:r>
                        <a:rPr lang="en-NZ" sz="2800" dirty="0">
                          <a:effectLst/>
                        </a:rPr>
                        <a:t>3,363</a:t>
                      </a:r>
                      <a:endParaRPr lang="en-NZ"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89217" marR="189217" marT="0" marB="0" anchor="b"/>
                </a:tc>
                <a:extLst>
                  <a:ext uri="{0D108BD9-81ED-4DB2-BD59-A6C34878D82A}">
                    <a16:rowId xmlns:a16="http://schemas.microsoft.com/office/drawing/2014/main" val="3194681648"/>
                  </a:ext>
                </a:extLst>
              </a:tr>
            </a:tbl>
          </a:graphicData>
        </a:graphic>
      </p:graphicFrame>
      <p:sp>
        <p:nvSpPr>
          <p:cNvPr id="7" name="TextBox 6">
            <a:extLst>
              <a:ext uri="{FF2B5EF4-FFF2-40B4-BE49-F238E27FC236}">
                <a16:creationId xmlns:a16="http://schemas.microsoft.com/office/drawing/2014/main" id="{9CB8B1D9-6253-9D03-E20C-5F50611452F4}"/>
              </a:ext>
            </a:extLst>
          </p:cNvPr>
          <p:cNvSpPr txBox="1"/>
          <p:nvPr/>
        </p:nvSpPr>
        <p:spPr>
          <a:xfrm>
            <a:off x="329441" y="8639904"/>
            <a:ext cx="18218024" cy="523220"/>
          </a:xfrm>
          <a:prstGeom prst="rect">
            <a:avLst/>
          </a:prstGeom>
          <a:noFill/>
        </p:spPr>
        <p:txBody>
          <a:bodyPr wrap="square" rtlCol="0">
            <a:spAutoFit/>
          </a:bodyPr>
          <a:lstStyle/>
          <a:p>
            <a:r>
              <a:rPr lang="en-NZ" sz="2800" dirty="0"/>
              <a:t>4,688 school applications have been processed within 30 weekdays (6 weeks) out of 5,089 applications submitted.</a:t>
            </a:r>
          </a:p>
        </p:txBody>
      </p:sp>
    </p:spTree>
    <p:extLst>
      <p:ext uri="{BB962C8B-B14F-4D97-AF65-F5344CB8AC3E}">
        <p14:creationId xmlns:p14="http://schemas.microsoft.com/office/powerpoint/2010/main" val="2953079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DEE64F0-D775-EFCA-B2A4-FF1000F48269}"/>
              </a:ext>
            </a:extLst>
          </p:cNvPr>
          <p:cNvSpPr>
            <a:spLocks noGrp="1"/>
          </p:cNvSpPr>
          <p:nvPr>
            <p:ph type="title"/>
          </p:nvPr>
        </p:nvSpPr>
        <p:spPr>
          <a:xfrm>
            <a:off x="652514" y="443519"/>
            <a:ext cx="17109282" cy="797667"/>
          </a:xfrm>
        </p:spPr>
        <p:txBody>
          <a:bodyPr>
            <a:normAutofit fontScale="90000"/>
          </a:bodyPr>
          <a:lstStyle/>
          <a:p>
            <a:pPr algn="l"/>
            <a:r>
              <a:rPr lang="en-US" sz="4400" b="1" dirty="0">
                <a:solidFill>
                  <a:srgbClr val="F79646"/>
                </a:solidFill>
                <a:latin typeface="Calibri"/>
                <a:ea typeface="+mn-ea"/>
                <a:cs typeface="+mn-cs"/>
              </a:rPr>
              <a:t>Approval rates – offshore applications</a:t>
            </a:r>
          </a:p>
        </p:txBody>
      </p:sp>
      <p:sp>
        <p:nvSpPr>
          <p:cNvPr id="18" name="Text Placeholder 2">
            <a:extLst>
              <a:ext uri="{FF2B5EF4-FFF2-40B4-BE49-F238E27FC236}">
                <a16:creationId xmlns:a16="http://schemas.microsoft.com/office/drawing/2014/main" id="{C5F0F8BD-5F67-7932-D390-8AE835885F12}"/>
              </a:ext>
            </a:extLst>
          </p:cNvPr>
          <p:cNvSpPr>
            <a:spLocks noGrp="1"/>
          </p:cNvSpPr>
          <p:nvPr>
            <p:ph type="body" idx="1"/>
          </p:nvPr>
        </p:nvSpPr>
        <p:spPr>
          <a:xfrm>
            <a:off x="617188" y="1241186"/>
            <a:ext cx="8399522" cy="997555"/>
          </a:xfrm>
        </p:spPr>
        <p:txBody>
          <a:bodyPr>
            <a:normAutofit/>
          </a:bodyPr>
          <a:lstStyle/>
          <a:p>
            <a:r>
              <a:rPr lang="en-US" sz="2400" b="0" dirty="0"/>
              <a:t>Schools as at 5 June 2023</a:t>
            </a:r>
          </a:p>
        </p:txBody>
      </p:sp>
      <p:sp>
        <p:nvSpPr>
          <p:cNvPr id="7" name="TextBox 6">
            <a:extLst>
              <a:ext uri="{FF2B5EF4-FFF2-40B4-BE49-F238E27FC236}">
                <a16:creationId xmlns:a16="http://schemas.microsoft.com/office/drawing/2014/main" id="{9CB8B1D9-6253-9D03-E20C-5F50611452F4}"/>
              </a:ext>
            </a:extLst>
          </p:cNvPr>
          <p:cNvSpPr txBox="1"/>
          <p:nvPr/>
        </p:nvSpPr>
        <p:spPr>
          <a:xfrm>
            <a:off x="9656977" y="1491378"/>
            <a:ext cx="8402822" cy="997555"/>
          </a:xfrm>
          <a:prstGeom prst="rect">
            <a:avLst/>
          </a:prstGeom>
        </p:spPr>
        <p:txBody>
          <a:bodyPr vert="horz" lIns="147513" tIns="73756" rIns="147513" bIns="73756" rtlCol="0" anchor="b">
            <a:normAutofit/>
          </a:bodyPr>
          <a:lstStyle/>
          <a:p>
            <a:pPr>
              <a:lnSpc>
                <a:spcPct val="90000"/>
              </a:lnSpc>
              <a:spcBef>
                <a:spcPct val="20000"/>
              </a:spcBef>
            </a:pPr>
            <a:endParaRPr lang="en-US" sz="3000" b="1" kern="1200" dirty="0">
              <a:latin typeface="+mn-lt"/>
              <a:ea typeface="+mn-ea"/>
              <a:cs typeface="+mn-cs"/>
            </a:endParaRPr>
          </a:p>
        </p:txBody>
      </p:sp>
      <p:sp>
        <p:nvSpPr>
          <p:cNvPr id="2" name="TextBox 1">
            <a:extLst>
              <a:ext uri="{FF2B5EF4-FFF2-40B4-BE49-F238E27FC236}">
                <a16:creationId xmlns:a16="http://schemas.microsoft.com/office/drawing/2014/main" id="{0A9BA2AD-B609-4D55-9C74-B20F5B10DE47}"/>
              </a:ext>
            </a:extLst>
          </p:cNvPr>
          <p:cNvSpPr txBox="1"/>
          <p:nvPr/>
        </p:nvSpPr>
        <p:spPr>
          <a:xfrm>
            <a:off x="10153228" y="3690516"/>
            <a:ext cx="8402822" cy="5989047"/>
          </a:xfrm>
          <a:prstGeom prst="rect">
            <a:avLst/>
          </a:prstGeom>
        </p:spPr>
        <p:txBody>
          <a:bodyPr vert="horz" lIns="147513" tIns="73756" rIns="147513" bIns="73756" rtlCol="0">
            <a:normAutofit/>
          </a:bodyPr>
          <a:lstStyle/>
          <a:p>
            <a:pPr>
              <a:lnSpc>
                <a:spcPct val="90000"/>
              </a:lnSpc>
              <a:spcBef>
                <a:spcPct val="20000"/>
              </a:spcBef>
              <a:spcAft>
                <a:spcPts val="600"/>
              </a:spcAft>
              <a:buFont typeface="Arial" panose="020B0604020202020204" pitchFamily="34" charset="0"/>
              <a:defRPr/>
            </a:pPr>
            <a:r>
              <a:rPr lang="en-NZ" sz="2800" dirty="0"/>
              <a:t>Bona fides and funds are the two main reasons for declines.</a:t>
            </a:r>
          </a:p>
          <a:p>
            <a:pPr marL="0" marR="0" lvl="0" indent="0" fontAlgn="auto">
              <a:lnSpc>
                <a:spcPct val="90000"/>
              </a:lnSpc>
              <a:spcBef>
                <a:spcPct val="20000"/>
              </a:spcBef>
              <a:spcAft>
                <a:spcPts val="600"/>
              </a:spcAft>
              <a:buClrTx/>
              <a:buSzTx/>
              <a:buFont typeface="Arial" panose="020B0604020202020204" pitchFamily="34" charset="0"/>
              <a:tabLst/>
              <a:defRPr/>
            </a:pPr>
            <a:r>
              <a:rPr lang="en-NZ" sz="2800" dirty="0"/>
              <a:t>Risk is presenting in applications as push factors grow from many countries.</a:t>
            </a:r>
          </a:p>
          <a:p>
            <a:pPr marL="0" marR="0" lvl="0" indent="0" fontAlgn="auto">
              <a:lnSpc>
                <a:spcPct val="90000"/>
              </a:lnSpc>
              <a:spcBef>
                <a:spcPct val="20000"/>
              </a:spcBef>
              <a:spcAft>
                <a:spcPts val="600"/>
              </a:spcAft>
              <a:buClrTx/>
              <a:buSzTx/>
              <a:buFont typeface="Arial" panose="020B0604020202020204" pitchFamily="34" charset="0"/>
              <a:tabLst/>
              <a:defRPr/>
            </a:pPr>
            <a:r>
              <a:rPr lang="en-NZ" sz="2800" dirty="0"/>
              <a:t>Many applications are missing key pieces of supporting information.</a:t>
            </a:r>
          </a:p>
        </p:txBody>
      </p:sp>
      <p:graphicFrame>
        <p:nvGraphicFramePr>
          <p:cNvPr id="5" name="Table 4">
            <a:extLst>
              <a:ext uri="{FF2B5EF4-FFF2-40B4-BE49-F238E27FC236}">
                <a16:creationId xmlns:a16="http://schemas.microsoft.com/office/drawing/2014/main" id="{4CDC70E7-C5A3-718E-53F2-8DE87AB1A067}"/>
              </a:ext>
            </a:extLst>
          </p:cNvPr>
          <p:cNvGraphicFramePr>
            <a:graphicFrameLocks noGrp="1"/>
          </p:cNvGraphicFramePr>
          <p:nvPr>
            <p:extLst>
              <p:ext uri="{D42A27DB-BD31-4B8C-83A1-F6EECF244321}">
                <p14:modId xmlns:p14="http://schemas.microsoft.com/office/powerpoint/2010/main" val="2793552098"/>
              </p:ext>
            </p:extLst>
          </p:nvPr>
        </p:nvGraphicFramePr>
        <p:xfrm>
          <a:off x="798695" y="2488933"/>
          <a:ext cx="8379483" cy="6264697"/>
        </p:xfrm>
        <a:graphic>
          <a:graphicData uri="http://schemas.openxmlformats.org/drawingml/2006/table">
            <a:tbl>
              <a:tblPr firstRow="1" firstCol="1" bandRow="1">
                <a:tableStyleId>{69C7853C-536D-4A76-A0AE-DD22124D55A5}</a:tableStyleId>
              </a:tblPr>
              <a:tblGrid>
                <a:gridCol w="1611935">
                  <a:extLst>
                    <a:ext uri="{9D8B030D-6E8A-4147-A177-3AD203B41FA5}">
                      <a16:colId xmlns:a16="http://schemas.microsoft.com/office/drawing/2014/main" val="2060707724"/>
                    </a:ext>
                  </a:extLst>
                </a:gridCol>
                <a:gridCol w="1691508">
                  <a:extLst>
                    <a:ext uri="{9D8B030D-6E8A-4147-A177-3AD203B41FA5}">
                      <a16:colId xmlns:a16="http://schemas.microsoft.com/office/drawing/2014/main" val="4269073270"/>
                    </a:ext>
                  </a:extLst>
                </a:gridCol>
                <a:gridCol w="1692266">
                  <a:extLst>
                    <a:ext uri="{9D8B030D-6E8A-4147-A177-3AD203B41FA5}">
                      <a16:colId xmlns:a16="http://schemas.microsoft.com/office/drawing/2014/main" val="1533021898"/>
                    </a:ext>
                  </a:extLst>
                </a:gridCol>
                <a:gridCol w="1691508">
                  <a:extLst>
                    <a:ext uri="{9D8B030D-6E8A-4147-A177-3AD203B41FA5}">
                      <a16:colId xmlns:a16="http://schemas.microsoft.com/office/drawing/2014/main" val="667167349"/>
                    </a:ext>
                  </a:extLst>
                </a:gridCol>
                <a:gridCol w="1692266">
                  <a:extLst>
                    <a:ext uri="{9D8B030D-6E8A-4147-A177-3AD203B41FA5}">
                      <a16:colId xmlns:a16="http://schemas.microsoft.com/office/drawing/2014/main" val="184275800"/>
                    </a:ext>
                  </a:extLst>
                </a:gridCol>
              </a:tblGrid>
              <a:tr h="1044117">
                <a:tc>
                  <a:txBody>
                    <a:bodyPr/>
                    <a:lstStyle/>
                    <a:p>
                      <a:pPr>
                        <a:lnSpc>
                          <a:spcPct val="100000"/>
                        </a:lnSpc>
                        <a:spcBef>
                          <a:spcPts val="200"/>
                        </a:spcBef>
                        <a:spcAft>
                          <a:spcPts val="800"/>
                        </a:spcAft>
                      </a:pPr>
                      <a:r>
                        <a:rPr lang="en-NZ" sz="2000" b="1" dirty="0">
                          <a:effectLst/>
                        </a:rPr>
                        <a:t>Nationality</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b="1" dirty="0">
                          <a:effectLst/>
                        </a:rPr>
                        <a:t>Applications Submitted</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b="1" dirty="0">
                          <a:effectLst/>
                        </a:rPr>
                        <a:t>Applications Approved</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b="1" dirty="0">
                          <a:effectLst/>
                        </a:rPr>
                        <a:t>Applications Declined or Withdrawn</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b="1" dirty="0">
                          <a:effectLst/>
                        </a:rPr>
                        <a:t>Approval Rate</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32670853"/>
                  </a:ext>
                </a:extLst>
              </a:tr>
              <a:tr h="522058">
                <a:tc>
                  <a:txBody>
                    <a:bodyPr/>
                    <a:lstStyle/>
                    <a:p>
                      <a:pPr>
                        <a:lnSpc>
                          <a:spcPct val="100000"/>
                        </a:lnSpc>
                        <a:spcBef>
                          <a:spcPts val="200"/>
                        </a:spcBef>
                        <a:spcAft>
                          <a:spcPts val="800"/>
                        </a:spcAft>
                      </a:pPr>
                      <a:r>
                        <a:rPr lang="en-NZ" sz="2000" dirty="0">
                          <a:effectLst/>
                        </a:rPr>
                        <a:t>China</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1,151</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1,029</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20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98.10%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2784728"/>
                  </a:ext>
                </a:extLst>
              </a:tr>
              <a:tr h="522058">
                <a:tc>
                  <a:txBody>
                    <a:bodyPr/>
                    <a:lstStyle/>
                    <a:p>
                      <a:pPr>
                        <a:lnSpc>
                          <a:spcPct val="100000"/>
                        </a:lnSpc>
                        <a:spcBef>
                          <a:spcPts val="200"/>
                        </a:spcBef>
                        <a:spcAft>
                          <a:spcPts val="800"/>
                        </a:spcAft>
                      </a:pPr>
                      <a:r>
                        <a:rPr lang="en-NZ" sz="2000" dirty="0">
                          <a:effectLst/>
                        </a:rPr>
                        <a:t>Germany</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1,071</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912</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2</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99.80%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98485521"/>
                  </a:ext>
                </a:extLst>
              </a:tr>
              <a:tr h="522058">
                <a:tc>
                  <a:txBody>
                    <a:bodyPr/>
                    <a:lstStyle/>
                    <a:p>
                      <a:pPr>
                        <a:lnSpc>
                          <a:spcPct val="100000"/>
                        </a:lnSpc>
                        <a:spcBef>
                          <a:spcPts val="200"/>
                        </a:spcBef>
                        <a:spcAft>
                          <a:spcPts val="800"/>
                        </a:spcAft>
                      </a:pPr>
                      <a:r>
                        <a:rPr lang="en-NZ" sz="2000" dirty="0">
                          <a:effectLst/>
                        </a:rPr>
                        <a:t>Japan</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790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763</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4</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99.50%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30313980"/>
                  </a:ext>
                </a:extLst>
              </a:tr>
              <a:tr h="522058">
                <a:tc>
                  <a:txBody>
                    <a:bodyPr/>
                    <a:lstStyle/>
                    <a:p>
                      <a:pPr>
                        <a:lnSpc>
                          <a:spcPct val="100000"/>
                        </a:lnSpc>
                        <a:spcBef>
                          <a:spcPts val="200"/>
                        </a:spcBef>
                        <a:spcAft>
                          <a:spcPts val="800"/>
                        </a:spcAft>
                      </a:pPr>
                      <a:r>
                        <a:rPr lang="en-NZ" sz="2000" dirty="0">
                          <a:effectLst/>
                        </a:rPr>
                        <a:t>South Korea</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639</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606</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5</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99.20%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50744705"/>
                  </a:ext>
                </a:extLst>
              </a:tr>
              <a:tr h="522058">
                <a:tc>
                  <a:txBody>
                    <a:bodyPr/>
                    <a:lstStyle/>
                    <a:p>
                      <a:pPr>
                        <a:lnSpc>
                          <a:spcPct val="100000"/>
                        </a:lnSpc>
                        <a:spcBef>
                          <a:spcPts val="200"/>
                        </a:spcBef>
                        <a:spcAft>
                          <a:spcPts val="800"/>
                        </a:spcAft>
                      </a:pPr>
                      <a:r>
                        <a:rPr lang="en-NZ" sz="2000" dirty="0">
                          <a:effectLst/>
                        </a:rPr>
                        <a:t>Thailand</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446</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415</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3</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effectLst/>
                        </a:rPr>
                        <a:t>99.30%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00374051"/>
                  </a:ext>
                </a:extLst>
              </a:tr>
              <a:tr h="522058">
                <a:tc>
                  <a:txBody>
                    <a:bodyPr/>
                    <a:lstStyle/>
                    <a:p>
                      <a:pPr>
                        <a:lnSpc>
                          <a:spcPct val="100000"/>
                        </a:lnSpc>
                        <a:spcBef>
                          <a:spcPts val="200"/>
                        </a:spcBef>
                        <a:spcAft>
                          <a:spcPts val="800"/>
                        </a:spcAft>
                      </a:pPr>
                      <a:r>
                        <a:rPr lang="en-NZ" sz="2000" dirty="0">
                          <a:solidFill>
                            <a:srgbClr val="000000"/>
                          </a:solidFill>
                          <a:effectLst/>
                        </a:rPr>
                        <a:t>Vietnam</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197</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132</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41</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76.30%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6109643"/>
                  </a:ext>
                </a:extLst>
              </a:tr>
              <a:tr h="522058">
                <a:tc>
                  <a:txBody>
                    <a:bodyPr/>
                    <a:lstStyle/>
                    <a:p>
                      <a:pPr>
                        <a:lnSpc>
                          <a:spcPct val="100000"/>
                        </a:lnSpc>
                        <a:spcBef>
                          <a:spcPts val="200"/>
                        </a:spcBef>
                        <a:spcAft>
                          <a:spcPts val="800"/>
                        </a:spcAft>
                      </a:pPr>
                      <a:r>
                        <a:rPr lang="en-NZ" sz="2000" dirty="0">
                          <a:solidFill>
                            <a:srgbClr val="000000"/>
                          </a:solidFill>
                          <a:effectLst/>
                        </a:rPr>
                        <a:t>Hong Kong</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172</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160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5</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97.00%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60523804"/>
                  </a:ext>
                </a:extLst>
              </a:tr>
              <a:tr h="522058">
                <a:tc>
                  <a:txBody>
                    <a:bodyPr/>
                    <a:lstStyle/>
                    <a:p>
                      <a:pPr>
                        <a:lnSpc>
                          <a:spcPct val="100000"/>
                        </a:lnSpc>
                        <a:spcBef>
                          <a:spcPts val="200"/>
                        </a:spcBef>
                        <a:spcAft>
                          <a:spcPts val="800"/>
                        </a:spcAft>
                      </a:pPr>
                      <a:r>
                        <a:rPr lang="en-NZ" sz="2000" dirty="0">
                          <a:solidFill>
                            <a:srgbClr val="000000"/>
                          </a:solidFill>
                          <a:effectLst/>
                        </a:rPr>
                        <a:t>Italy</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146</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114</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100%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50561411"/>
                  </a:ext>
                </a:extLst>
              </a:tr>
              <a:tr h="522058">
                <a:tc>
                  <a:txBody>
                    <a:bodyPr/>
                    <a:lstStyle/>
                    <a:p>
                      <a:pPr>
                        <a:lnSpc>
                          <a:spcPct val="100000"/>
                        </a:lnSpc>
                        <a:spcBef>
                          <a:spcPts val="200"/>
                        </a:spcBef>
                        <a:spcAft>
                          <a:spcPts val="800"/>
                        </a:spcAft>
                      </a:pPr>
                      <a:r>
                        <a:rPr lang="en-NZ" sz="2000" dirty="0">
                          <a:solidFill>
                            <a:srgbClr val="000000"/>
                          </a:solidFill>
                          <a:effectLst/>
                        </a:rPr>
                        <a:t>Brazil</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88</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77</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100%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0015440"/>
                  </a:ext>
                </a:extLst>
              </a:tr>
              <a:tr h="522058">
                <a:tc>
                  <a:txBody>
                    <a:bodyPr/>
                    <a:lstStyle/>
                    <a:p>
                      <a:pPr>
                        <a:lnSpc>
                          <a:spcPct val="100000"/>
                        </a:lnSpc>
                        <a:spcBef>
                          <a:spcPts val="200"/>
                        </a:spcBef>
                        <a:spcAft>
                          <a:spcPts val="800"/>
                        </a:spcAft>
                      </a:pPr>
                      <a:r>
                        <a:rPr lang="en-NZ" sz="2000" dirty="0">
                          <a:solidFill>
                            <a:srgbClr val="000000"/>
                          </a:solidFill>
                          <a:effectLst/>
                        </a:rPr>
                        <a:t>Chile</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86</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58</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2</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200"/>
                        </a:spcBef>
                        <a:spcAft>
                          <a:spcPts val="800"/>
                        </a:spcAft>
                      </a:pPr>
                      <a:r>
                        <a:rPr lang="en-NZ" sz="2000" dirty="0">
                          <a:solidFill>
                            <a:srgbClr val="000000"/>
                          </a:solidFill>
                          <a:effectLst/>
                        </a:rPr>
                        <a:t>96.70%</a:t>
                      </a:r>
                      <a:endParaRPr lang="en-NZ"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0703767"/>
                  </a:ext>
                </a:extLst>
              </a:tr>
            </a:tbl>
          </a:graphicData>
        </a:graphic>
      </p:graphicFrame>
    </p:spTree>
    <p:extLst>
      <p:ext uri="{BB962C8B-B14F-4D97-AF65-F5344CB8AC3E}">
        <p14:creationId xmlns:p14="http://schemas.microsoft.com/office/powerpoint/2010/main" val="1435072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216124" y="162124"/>
            <a:ext cx="18074008" cy="9264075"/>
          </a:xfrm>
          <a:prstGeom prst="rect">
            <a:avLst/>
          </a:prstGeom>
          <a:noFill/>
        </p:spPr>
        <p:txBody>
          <a:bodyPr wrap="square" rtlCol="0">
            <a:spAutoFit/>
          </a:bodyPr>
          <a:lstStyle/>
          <a:p>
            <a:pPr marR="0" lvl="0" algn="l" defTabSz="1475128" rtl="0" eaLnBrk="1" fontAlgn="auto" latinLnBrk="0" hangingPunct="1">
              <a:lnSpc>
                <a:spcPct val="100000"/>
              </a:lnSpc>
              <a:spcBef>
                <a:spcPts val="0"/>
              </a:spcBef>
              <a:spcAft>
                <a:spcPts val="0"/>
              </a:spcAft>
              <a:buClrTx/>
              <a:buSzTx/>
              <a:tabLst/>
              <a:defRPr/>
            </a:pPr>
            <a:r>
              <a:rPr kumimoji="0" lang="en-NZ" sz="4400" b="1" i="0" u="none" strike="noStrike" kern="1200" cap="none" spc="0" normalizeH="0" baseline="0" noProof="0" dirty="0">
                <a:ln>
                  <a:noFill/>
                </a:ln>
                <a:solidFill>
                  <a:srgbClr val="F79646"/>
                </a:solidFill>
                <a:effectLst/>
                <a:uLnTx/>
                <a:uFillTx/>
                <a:latin typeface="Calibri"/>
                <a:ea typeface="+mn-ea"/>
                <a:cs typeface="+mn-cs"/>
              </a:rPr>
              <a:t>Handy information – school applications</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We ask to see a </a:t>
            </a:r>
            <a:r>
              <a:rPr lang="en-NZ" sz="3200" dirty="0">
                <a:solidFill>
                  <a:prstClr val="black"/>
                </a:solidFill>
              </a:rPr>
              <a:t>cover letter/statement of purpose </a:t>
            </a:r>
            <a:r>
              <a:rPr lang="en-NZ" sz="3200" u="sng" dirty="0">
                <a:solidFill>
                  <a:prstClr val="black"/>
                </a:solidFill>
              </a:rPr>
              <a:t>from the student </a:t>
            </a:r>
            <a:r>
              <a:rPr lang="en-NZ" sz="3200" dirty="0">
                <a:solidFill>
                  <a:prstClr val="black"/>
                </a:solidFill>
              </a:rPr>
              <a:t>that explains why they want to study in New Zealand, and what they plan to do after study. </a:t>
            </a:r>
          </a:p>
          <a:p>
            <a:pPr lvl="0">
              <a:defRPr/>
            </a:pPr>
            <a:endParaRPr lang="en-NZ" sz="3200" dirty="0">
              <a:solidFill>
                <a:prstClr val="black"/>
              </a:solidFill>
            </a:endParaRPr>
          </a:p>
          <a:p>
            <a:pPr lvl="0">
              <a:defRPr/>
            </a:pPr>
            <a:r>
              <a:rPr lang="en-NZ" sz="3200" dirty="0">
                <a:solidFill>
                  <a:prstClr val="black"/>
                </a:solidFill>
              </a:rPr>
              <a:t>New Zealand looks for credibility and honesty in the cover letter. For school applicants we appreciate that their age will play a factor. </a:t>
            </a:r>
          </a:p>
          <a:p>
            <a:pPr lvl="0">
              <a:defRPr/>
            </a:pPr>
            <a:endParaRPr lang="en-NZ" sz="3200" dirty="0">
              <a:solidFill>
                <a:prstClr val="black"/>
              </a:solidFill>
            </a:endParaRPr>
          </a:p>
          <a:p>
            <a:pPr lvl="0">
              <a:defRPr/>
            </a:pPr>
            <a:r>
              <a:rPr lang="en-NZ" sz="3200" dirty="0">
                <a:solidFill>
                  <a:prstClr val="black"/>
                </a:solidFill>
              </a:rPr>
              <a:t>For younger students, the parents could write a short letter explaining why they have chosen New Zealand for their child’s education.</a:t>
            </a:r>
          </a:p>
          <a:p>
            <a:pPr lvl="0">
              <a:defRPr/>
            </a:pPr>
            <a:endParaRPr lang="en-NZ" sz="3200" dirty="0">
              <a:solidFill>
                <a:prstClr val="black"/>
              </a:solidFill>
              <a:latin typeface="Calibri"/>
            </a:endParaRPr>
          </a:p>
          <a:p>
            <a:pPr lvl="0">
              <a:defRPr/>
            </a:pPr>
            <a:r>
              <a:rPr kumimoji="0" lang="en-NZ" sz="3200" b="0" i="0" u="none" strike="noStrike" kern="1200" cap="none" spc="0" normalizeH="0" baseline="0" noProof="0" dirty="0">
                <a:ln>
                  <a:noFill/>
                </a:ln>
                <a:solidFill>
                  <a:prstClr val="black"/>
                </a:solidFill>
                <a:effectLst/>
                <a:uLnTx/>
                <a:uFillTx/>
                <a:latin typeface="Calibri"/>
                <a:ea typeface="+mn-ea"/>
                <a:cs typeface="+mn-cs"/>
              </a:rPr>
              <a:t>If </a:t>
            </a:r>
            <a:r>
              <a:rPr lang="en-NZ" sz="3200" dirty="0">
                <a:solidFill>
                  <a:prstClr val="black"/>
                </a:solidFill>
                <a:latin typeface="Calibri"/>
              </a:rPr>
              <a:t>your school has a long standing relationship with the agent, or you have met the student/their family, then include this information in a cover letter from the school that can be uploaded by the applicant.</a:t>
            </a:r>
          </a:p>
          <a:p>
            <a:pPr lvl="0">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a:p>
            <a:pPr lvl="0">
              <a:defRPr/>
            </a:pPr>
            <a:r>
              <a:rPr lang="en-NZ" sz="3200" dirty="0">
                <a:solidFill>
                  <a:prstClr val="black"/>
                </a:solidFill>
                <a:latin typeface="Calibri"/>
              </a:rPr>
              <a:t>If you have interviewed the student/family please include this information.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6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67956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216124" y="0"/>
            <a:ext cx="18434048" cy="12451614"/>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4400" b="1" i="0" u="none" strike="noStrike" kern="1200" cap="none" spc="0" normalizeH="0" baseline="0" noProof="0" dirty="0">
                <a:ln>
                  <a:noFill/>
                </a:ln>
                <a:solidFill>
                  <a:srgbClr val="F79646"/>
                </a:solidFill>
                <a:effectLst/>
                <a:uLnTx/>
                <a:uFillTx/>
                <a:latin typeface="Calibri"/>
                <a:ea typeface="+mn-ea"/>
                <a:cs typeface="+mn-cs"/>
              </a:rPr>
              <a:t>Financial requirements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800" b="1" u="sng" strike="noStrike" kern="1200" cap="none" spc="0" normalizeH="0" baseline="0" noProof="0" dirty="0">
              <a:ln>
                <a:noFill/>
              </a:ln>
              <a:solidFill>
                <a:prstClr val="black"/>
              </a:solidFill>
              <a:effectLst/>
              <a:uLnTx/>
              <a:uFillTx/>
              <a:latin typeface="Calibri"/>
              <a:ea typeface="+mn-ea"/>
              <a:cs typeface="+mn-cs"/>
            </a:endParaRPr>
          </a:p>
          <a:p>
            <a:pPr marR="0" lvl="0" algn="l" defTabSz="1475128" rtl="0" eaLnBrk="1" fontAlgn="auto" latinLnBrk="0" hangingPunct="1">
              <a:lnSpc>
                <a:spcPct val="115000"/>
              </a:lnSpc>
              <a:spcBef>
                <a:spcPts val="0"/>
              </a:spcBef>
              <a:spcAft>
                <a:spcPts val="1000"/>
              </a:spcAft>
              <a:buClrTx/>
              <a:buSzTx/>
              <a:tabLst/>
              <a:defRPr/>
            </a:pPr>
            <a:r>
              <a:rPr lang="en-NZ" sz="2800" i="1" u="sng" dirty="0">
                <a:solidFill>
                  <a:schemeClr val="accent1"/>
                </a:solidFill>
                <a:latin typeface="Calibri"/>
              </a:rPr>
              <a:t>School </a:t>
            </a:r>
            <a:r>
              <a:rPr kumimoji="0" lang="en-NZ" sz="2800" i="1" u="sng" strike="noStrike" kern="1200" cap="none" spc="0" normalizeH="0" baseline="0" noProof="0" dirty="0">
                <a:ln>
                  <a:noFill/>
                </a:ln>
                <a:solidFill>
                  <a:schemeClr val="accent1"/>
                </a:solidFill>
                <a:effectLst/>
                <a:uLnTx/>
                <a:uFillTx/>
                <a:latin typeface="Calibri"/>
                <a:ea typeface="+mn-ea"/>
                <a:cs typeface="+mn-cs"/>
              </a:rPr>
              <a:t>students</a:t>
            </a:r>
            <a:r>
              <a:rPr kumimoji="0" lang="en-NZ" sz="2800" i="1" strike="noStrike" kern="1200" cap="none" spc="0" normalizeH="0" baseline="0" noProof="0" dirty="0">
                <a:ln>
                  <a:noFill/>
                </a:ln>
                <a:solidFill>
                  <a:schemeClr val="accent1"/>
                </a:solidFill>
                <a:effectLst/>
                <a:uLnTx/>
                <a:uFillTx/>
                <a:latin typeface="Calibri"/>
                <a:ea typeface="+mn-ea"/>
                <a:cs typeface="+mn-cs"/>
              </a:rPr>
              <a:t> </a:t>
            </a:r>
            <a:r>
              <a:rPr kumimoji="0" lang="en-NZ" sz="2800" b="0" i="1" u="none" strike="noStrike" kern="1200" cap="none" spc="0" normalizeH="0" baseline="0" noProof="0" dirty="0">
                <a:ln>
                  <a:noFill/>
                </a:ln>
                <a:solidFill>
                  <a:schemeClr val="accent1"/>
                </a:solidFill>
                <a:effectLst/>
                <a:uLnTx/>
                <a:uFillTx/>
                <a:latin typeface="Calibri"/>
                <a:ea typeface="+mn-ea"/>
                <a:cs typeface="+mn-cs"/>
              </a:rPr>
              <a:t>studying in years 1-13 - </a:t>
            </a:r>
            <a:r>
              <a:rPr kumimoji="0" lang="en-NZ" sz="2800" b="1" i="1" u="none" strike="noStrike" kern="1200" cap="none" spc="0" normalizeH="0" baseline="0" noProof="0" dirty="0">
                <a:ln>
                  <a:noFill/>
                </a:ln>
                <a:solidFill>
                  <a:schemeClr val="accent1"/>
                </a:solidFill>
                <a:effectLst/>
                <a:uLnTx/>
                <a:uFillTx/>
                <a:latin typeface="Calibri"/>
                <a:ea typeface="+mn-ea"/>
                <a:cs typeface="+mn-cs"/>
              </a:rPr>
              <a:t>$17,000 per annum </a:t>
            </a:r>
            <a:r>
              <a:rPr kumimoji="0" lang="en-NZ" sz="2800" b="0" i="0" u="none" strike="noStrike" kern="1200" cap="none" spc="0" normalizeH="0" baseline="0" noProof="0" dirty="0">
                <a:ln>
                  <a:noFill/>
                </a:ln>
                <a:solidFill>
                  <a:schemeClr val="accent1"/>
                </a:solidFill>
                <a:effectLst/>
                <a:uLnTx/>
                <a:uFillTx/>
                <a:latin typeface="Calibri"/>
                <a:ea typeface="+mn-ea"/>
                <a:cs typeface="+mn-cs"/>
              </a:rPr>
              <a:t>for study that is 36 weeks+, pro-rated for shorter study</a:t>
            </a:r>
          </a:p>
          <a:p>
            <a:pPr>
              <a:defRPr/>
            </a:pPr>
            <a:r>
              <a:rPr lang="en-NZ" sz="2800" dirty="0">
                <a:solidFill>
                  <a:prstClr val="black"/>
                </a:solidFill>
              </a:rPr>
              <a:t>Funds must be genuine, and available to the student whilst in New Zealand. We need history of funds/transactions, At a minimum we want to see 3 months of history, but may ask for more.</a:t>
            </a:r>
          </a:p>
          <a:p>
            <a:pPr>
              <a:lnSpc>
                <a:spcPct val="115000"/>
              </a:lnSpc>
              <a:spcAft>
                <a:spcPts val="1000"/>
              </a:spcAft>
              <a:defRPr/>
            </a:pPr>
            <a:endParaRPr lang="en-NZ" sz="2800" dirty="0">
              <a:solidFill>
                <a:prstClr val="black"/>
              </a:solidFill>
              <a:latin typeface="Calibri"/>
            </a:endParaRPr>
          </a:p>
          <a:p>
            <a:pPr marL="457200" indent="-457200">
              <a:lnSpc>
                <a:spcPct val="115000"/>
              </a:lnSpc>
              <a:spcAft>
                <a:spcPts val="1000"/>
              </a:spcAft>
              <a:buFont typeface="Arial" panose="020B0604020202020204" pitchFamily="34" charset="0"/>
              <a:buChar char="•"/>
              <a:defRPr/>
            </a:pPr>
            <a:r>
              <a:rPr lang="en-NZ" sz="2800" dirty="0">
                <a:solidFill>
                  <a:prstClr val="black"/>
                </a:solidFill>
              </a:rPr>
              <a:t>We do not accept an account balance without history and we also need to see the account holder’s details.</a:t>
            </a:r>
          </a:p>
          <a:p>
            <a:pPr marL="457200" indent="-457200">
              <a:lnSpc>
                <a:spcPct val="115000"/>
              </a:lnSpc>
              <a:spcAft>
                <a:spcPts val="1000"/>
              </a:spcAft>
              <a:buFont typeface="Arial" panose="020B0604020202020204" pitchFamily="34" charset="0"/>
              <a:buChar char="•"/>
              <a:defRPr/>
            </a:pPr>
            <a:r>
              <a:rPr lang="en-NZ" sz="2800" dirty="0">
                <a:solidFill>
                  <a:prstClr val="black"/>
                </a:solidFill>
                <a:latin typeface="Calibri"/>
              </a:rPr>
              <a:t>We expect to see evidence of source of funds including for</a:t>
            </a:r>
            <a:r>
              <a:rPr kumimoji="0" lang="en-NZ" sz="2800" b="1" i="0" u="none" strike="noStrike" kern="1200" cap="none" spc="0" normalizeH="0" baseline="0" noProof="0" dirty="0">
                <a:ln>
                  <a:noFill/>
                </a:ln>
                <a:solidFill>
                  <a:prstClr val="black"/>
                </a:solidFill>
                <a:effectLst/>
                <a:uLnTx/>
                <a:uFillTx/>
                <a:latin typeface="Calibri"/>
                <a:ea typeface="+mn-ea"/>
                <a:cs typeface="+mn-cs"/>
              </a:rPr>
              <a:t> lump sums.</a:t>
            </a:r>
            <a:endParaRPr lang="en-NZ" sz="2800" b="1" dirty="0">
              <a:solidFill>
                <a:prstClr val="black"/>
              </a:solidFill>
              <a:latin typeface="Calibri"/>
            </a:endParaRPr>
          </a:p>
          <a:p>
            <a:pPr marL="1309064" lvl="1" indent="-571500">
              <a:buFont typeface="Courier New" panose="02070309020205020404" pitchFamily="49" charset="0"/>
              <a:buChar char="o"/>
            </a:pPr>
            <a:r>
              <a:rPr lang="en-NZ" sz="2800" dirty="0">
                <a:solidFill>
                  <a:prstClr val="black"/>
                </a:solidFill>
                <a:latin typeface="Calibri"/>
              </a:rPr>
              <a:t>If explaining a lump sum deposit as ‘</a:t>
            </a:r>
            <a:r>
              <a:rPr lang="en-NZ" sz="2800" i="1" dirty="0">
                <a:solidFill>
                  <a:prstClr val="black"/>
                </a:solidFill>
                <a:latin typeface="Calibri"/>
              </a:rPr>
              <a:t>sale of asset </a:t>
            </a:r>
            <a:r>
              <a:rPr lang="en-NZ" sz="2800" dirty="0">
                <a:solidFill>
                  <a:prstClr val="black"/>
                </a:solidFill>
                <a:latin typeface="Calibri"/>
              </a:rPr>
              <a:t>’ like a house or car they need to provide evidence of the asset and the sale</a:t>
            </a:r>
            <a:r>
              <a:rPr lang="en-NZ" sz="2800" dirty="0">
                <a:solidFill>
                  <a:prstClr val="black"/>
                </a:solidFill>
              </a:rPr>
              <a:t>	</a:t>
            </a:r>
            <a:endParaRPr lang="en-NZ" sz="2800" dirty="0">
              <a:solidFill>
                <a:prstClr val="black"/>
              </a:solidFill>
              <a:latin typeface="Calibri"/>
            </a:endParaRPr>
          </a:p>
          <a:p>
            <a:pPr>
              <a:defRPr/>
            </a:pPr>
            <a:endParaRPr kumimoji="0" lang="en-NZ" sz="2800" b="0" i="0" u="none" strike="noStrike" kern="1200" cap="none" spc="0" normalizeH="0" baseline="0" noProof="0" dirty="0">
              <a:ln>
                <a:noFill/>
              </a:ln>
              <a:solidFill>
                <a:prstClr val="black"/>
              </a:solidFill>
              <a:effectLst/>
              <a:uLnTx/>
              <a:uFillTx/>
              <a:latin typeface="Calibri"/>
              <a:ea typeface="+mn-ea"/>
              <a:cs typeface="+mn-cs"/>
            </a:endParaRPr>
          </a:p>
          <a:p>
            <a:pPr>
              <a:defRPr/>
            </a:pPr>
            <a:r>
              <a:rPr kumimoji="0" lang="en-NZ" sz="2800" b="0" i="0" u="none" strike="noStrike" kern="1200" cap="none" spc="0" normalizeH="0" baseline="0" noProof="0" dirty="0">
                <a:ln>
                  <a:noFill/>
                </a:ln>
                <a:solidFill>
                  <a:prstClr val="black"/>
                </a:solidFill>
                <a:effectLst/>
                <a:uLnTx/>
                <a:uFillTx/>
                <a:latin typeface="Calibri"/>
                <a:ea typeface="+mn-ea"/>
                <a:cs typeface="+mn-cs"/>
              </a:rPr>
              <a:t>We look for liquid/available funds for the first year and a credible ‘payment plan’ for the out years. </a:t>
            </a:r>
            <a:r>
              <a:rPr lang="en-NZ" sz="2800" dirty="0">
                <a:solidFill>
                  <a:prstClr val="black"/>
                </a:solidFill>
              </a:rPr>
              <a:t>If using parental income as evidence of support for the out years, we look for evidence of the parent’s employment. We also need to see evidence the relationship between the parties.</a:t>
            </a:r>
          </a:p>
          <a:p>
            <a:pPr>
              <a:defRPr/>
            </a:pPr>
            <a:endParaRPr lang="en-NZ" sz="2800" dirty="0">
              <a:solidFill>
                <a:prstClr val="black"/>
              </a:solidFill>
            </a:endParaRPr>
          </a:p>
          <a:p>
            <a:pPr>
              <a:defRPr/>
            </a:pPr>
            <a:r>
              <a:rPr lang="en-NZ" sz="2800" dirty="0">
                <a:solidFill>
                  <a:prstClr val="black"/>
                </a:solidFill>
              </a:rPr>
              <a:t>In the </a:t>
            </a:r>
            <a:r>
              <a:rPr lang="en-NZ" sz="2800" dirty="0">
                <a:solidFill>
                  <a:srgbClr val="0070C0"/>
                </a:solidFill>
                <a:hlinkClick r:id="rId3">
                  <a:extLst>
                    <a:ext uri="{A12FA001-AC4F-418D-AE19-62706E023703}">
                      <ahyp:hlinkClr xmlns:ahyp="http://schemas.microsoft.com/office/drawing/2018/hyperlinkcolor" val="tx"/>
                    </a:ext>
                  </a:extLst>
                </a:hlinkClick>
              </a:rPr>
              <a:t>checklists</a:t>
            </a:r>
            <a:r>
              <a:rPr lang="en-NZ" sz="2800" dirty="0">
                <a:solidFill>
                  <a:prstClr val="black"/>
                </a:solidFill>
              </a:rPr>
              <a:t>, we have identified some sources of funds that are more likely to satisfy our requirements. </a:t>
            </a:r>
          </a:p>
          <a:p>
            <a:pPr>
              <a:defRPr/>
            </a:pPr>
            <a:endParaRPr lang="en-NZ" sz="2800" dirty="0">
              <a:solidFill>
                <a:prstClr val="black"/>
              </a:solidFill>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dirty="0">
                <a:solidFill>
                  <a:prstClr val="black"/>
                </a:solidFill>
                <a:latin typeface="Calibri"/>
              </a:rPr>
              <a:t>We deduct official pre-paid accommodation like school homestays. We then look for the balance of the funds up to $17,000.</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29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86018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324136" y="461"/>
            <a:ext cx="18362040" cy="9633406"/>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kumimoji="0" lang="en-NZ" sz="4400" b="1" i="0" u="none" strike="noStrike" kern="1200" cap="none" spc="0" normalizeH="0" baseline="0" noProof="0" dirty="0">
                <a:ln>
                  <a:noFill/>
                </a:ln>
                <a:solidFill>
                  <a:srgbClr val="F79646"/>
                </a:solidFill>
                <a:effectLst/>
                <a:uLnTx/>
                <a:uFillTx/>
                <a:latin typeface="Calibri"/>
                <a:ea typeface="+mn-ea"/>
                <a:cs typeface="+mn-cs"/>
              </a:rPr>
              <a:t>Tuition fees</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32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3200" dirty="0">
                <a:solidFill>
                  <a:prstClr val="black"/>
                </a:solidFill>
                <a:latin typeface="Calibri"/>
              </a:rPr>
              <a:t>Students </a:t>
            </a:r>
            <a:r>
              <a:rPr kumimoji="0" lang="en-NZ" sz="3200" b="0" i="0" u="none" strike="noStrike" kern="1200" cap="none" spc="0" normalizeH="0" baseline="0" noProof="0" dirty="0">
                <a:ln>
                  <a:noFill/>
                </a:ln>
                <a:solidFill>
                  <a:prstClr val="black"/>
                </a:solidFill>
                <a:effectLst/>
                <a:uLnTx/>
                <a:uFillTx/>
                <a:latin typeface="Calibri"/>
                <a:ea typeface="+mn-ea"/>
                <a:cs typeface="+mn-cs"/>
              </a:rPr>
              <a:t>need to pay the </a:t>
            </a:r>
            <a:r>
              <a:rPr kumimoji="0" lang="en-NZ" sz="3200" b="0" i="0" u="sng" strike="noStrike" kern="1200" cap="none" spc="0" normalizeH="0" baseline="0" noProof="0" dirty="0">
                <a:ln>
                  <a:noFill/>
                </a:ln>
                <a:solidFill>
                  <a:prstClr val="black"/>
                </a:solidFill>
                <a:effectLst/>
                <a:uLnTx/>
                <a:uFillTx/>
                <a:latin typeface="Calibri"/>
                <a:ea typeface="+mn-ea"/>
                <a:cs typeface="+mn-cs"/>
              </a:rPr>
              <a:t>first year or first programme </a:t>
            </a:r>
            <a:r>
              <a:rPr kumimoji="0" lang="en-NZ" sz="3200" b="0" i="0" u="none" strike="noStrike" kern="1200" cap="none" spc="0" normalizeH="0" baseline="0" noProof="0" dirty="0">
                <a:ln>
                  <a:noFill/>
                </a:ln>
                <a:solidFill>
                  <a:prstClr val="black"/>
                </a:solidFill>
                <a:effectLst/>
                <a:uLnTx/>
                <a:uFillTx/>
                <a:latin typeface="Calibri"/>
                <a:ea typeface="+mn-ea"/>
                <a:cs typeface="+mn-cs"/>
              </a:rPr>
              <a:t>tuition fees (whichever is shorter) before the visa is granted. This applies to both Pathway Visas and general fee-paying student visas.</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3200" dirty="0">
                <a:solidFill>
                  <a:prstClr val="black"/>
                </a:solidFill>
                <a:latin typeface="Calibri"/>
              </a:rPr>
              <a:t>T</a:t>
            </a:r>
            <a:r>
              <a:rPr kumimoji="0" lang="en-NZ" sz="3200" b="0" i="0" u="none" strike="noStrike" kern="1200" cap="none" spc="0" normalizeH="0" baseline="0" noProof="0" dirty="0">
                <a:ln>
                  <a:noFill/>
                </a:ln>
                <a:solidFill>
                  <a:prstClr val="black"/>
                </a:solidFill>
                <a:effectLst/>
                <a:uLnTx/>
                <a:uFillTx/>
                <a:latin typeface="Calibri"/>
                <a:ea typeface="+mn-ea"/>
                <a:cs typeface="+mn-cs"/>
              </a:rPr>
              <a:t>he receipt of fees must be from the New Zealand provider.</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a:p>
            <a:pPr>
              <a:defRPr/>
            </a:pPr>
            <a:r>
              <a:rPr lang="en-NZ" sz="3200" dirty="0">
                <a:solidFill>
                  <a:prstClr val="black"/>
                </a:solidFill>
              </a:rPr>
              <a:t>Students applying from offshore can use the Approval in Principle (AIP) route, paying fees when advised by INZ. This is a choice for all offshore student visa applicants and makes sense for markets with lower approval rates.</a:t>
            </a:r>
          </a:p>
          <a:p>
            <a:pPr>
              <a:defRPr/>
            </a:pPr>
            <a:endParaRPr lang="en-NZ" sz="3200" dirty="0">
              <a:solidFill>
                <a:prstClr val="black"/>
              </a:solidFill>
            </a:endParaRPr>
          </a:p>
          <a:p>
            <a:pPr>
              <a:defRPr/>
            </a:pPr>
            <a:r>
              <a:rPr lang="en-NZ" sz="3200" dirty="0">
                <a:solidFill>
                  <a:prstClr val="black"/>
                </a:solidFill>
              </a:rPr>
              <a:t>AIP response times are generally set at 5 days. If the applicant needs longer, they need to request this as soon as possible from their Immigration Officer. </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3200" dirty="0">
                <a:solidFill>
                  <a:prstClr val="black"/>
                </a:solidFill>
                <a:latin typeface="Calibri"/>
              </a:rPr>
              <a:t>If the student offshore chooses to pay the fees upfront, and include the receipt in the visa application for faster processing, </a:t>
            </a:r>
            <a:r>
              <a:rPr lang="en-NZ" sz="3200" u="sng" dirty="0">
                <a:solidFill>
                  <a:prstClr val="black"/>
                </a:solidFill>
                <a:latin typeface="Calibri"/>
              </a:rPr>
              <a:t>the source of funds that paid the tuition fees must be provided. </a:t>
            </a:r>
          </a:p>
          <a:p>
            <a:pPr marL="0" marR="0" lvl="0" indent="0" algn="l" defTabSz="1475128" rtl="0" eaLnBrk="1" fontAlgn="auto" latinLnBrk="0" hangingPunct="1">
              <a:lnSpc>
                <a:spcPct val="100000"/>
              </a:lnSpc>
              <a:spcBef>
                <a:spcPts val="0"/>
              </a:spcBef>
              <a:spcAft>
                <a:spcPts val="0"/>
              </a:spcAft>
              <a:buClrTx/>
              <a:buSzTx/>
              <a:buFontTx/>
              <a:buNone/>
              <a:tabLst/>
              <a:defRPr/>
            </a:pPr>
            <a:endParaRPr lang="en-NZ" sz="3200" dirty="0">
              <a:solidFill>
                <a:prstClr val="black"/>
              </a:solidFill>
              <a:latin typeface="Calibri"/>
            </a:endParaRPr>
          </a:p>
          <a:p>
            <a:pPr marL="0" marR="0" lvl="0" indent="0" algn="l" defTabSz="1475128" rtl="0" eaLnBrk="1" fontAlgn="auto" latinLnBrk="0" hangingPunct="1">
              <a:lnSpc>
                <a:spcPct val="100000"/>
              </a:lnSpc>
              <a:spcBef>
                <a:spcPts val="0"/>
              </a:spcBef>
              <a:spcAft>
                <a:spcPts val="0"/>
              </a:spcAft>
              <a:buClrTx/>
              <a:buSzTx/>
              <a:buFontTx/>
              <a:buNone/>
              <a:tabLst/>
              <a:defRPr/>
            </a:pPr>
            <a:r>
              <a:rPr lang="en-NZ" sz="3200" dirty="0">
                <a:solidFill>
                  <a:prstClr val="black"/>
                </a:solidFill>
                <a:latin typeface="Calibri"/>
              </a:rPr>
              <a:t>Onshore applicants must include the tuition fee receipt – there is no AIP for onshore.</a:t>
            </a:r>
          </a:p>
          <a:p>
            <a:pPr marL="0" marR="0" lvl="0" indent="0" algn="l" defTabSz="1475128" rtl="0" eaLnBrk="1" fontAlgn="auto" latinLnBrk="0" hangingPunct="1">
              <a:lnSpc>
                <a:spcPct val="100000"/>
              </a:lnSpc>
              <a:spcBef>
                <a:spcPts val="0"/>
              </a:spcBef>
              <a:spcAft>
                <a:spcPts val="0"/>
              </a:spcAft>
              <a:buClrTx/>
              <a:buSzTx/>
              <a:buFontTx/>
              <a:buNone/>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86620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360140" y="306140"/>
            <a:ext cx="18290032" cy="8894743"/>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lang="en-NZ" sz="4400" b="1" noProof="0" dirty="0">
                <a:solidFill>
                  <a:srgbClr val="F79646"/>
                </a:solidFill>
                <a:latin typeface="Calibri"/>
              </a:rPr>
              <a:t>Part time work rights while on a student visa - School</a:t>
            </a:r>
          </a:p>
          <a:p>
            <a:pPr marR="0" lvl="0" algn="l" defTabSz="1475128" rtl="0" eaLnBrk="1" fontAlgn="auto" latinLnBrk="0" hangingPunct="1">
              <a:lnSpc>
                <a:spcPct val="100000"/>
              </a:lnSpc>
              <a:spcBef>
                <a:spcPts val="0"/>
              </a:spcBef>
              <a:spcAft>
                <a:spcPts val="0"/>
              </a:spcAft>
              <a:buClrTx/>
              <a:buSzTx/>
              <a:tabLst/>
              <a:defRPr/>
            </a:pPr>
            <a:endParaRPr lang="en-NZ" sz="28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School students in Years 12 and 13 can be granted 20 hours work per week if there is school and parental permission.</a:t>
            </a:r>
          </a:p>
          <a:p>
            <a:pPr lvl="0">
              <a:defRPr/>
            </a:pPr>
            <a:endParaRPr lang="en-NZ" sz="3200" dirty="0">
              <a:solidFill>
                <a:prstClr val="black"/>
              </a:solidFill>
            </a:endParaRPr>
          </a:p>
          <a:p>
            <a:pPr lvl="0">
              <a:defRPr/>
            </a:pPr>
            <a:r>
              <a:rPr lang="en-NZ" sz="3200" dirty="0">
                <a:solidFill>
                  <a:prstClr val="black"/>
                </a:solidFill>
              </a:rPr>
              <a:t>Work rights over summer also applies if permission is granted.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If the permission is provided in the visa application, the visa will be granted with work rights.</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If the permission comes later (e.g. once you are satisfied with how the student is settling in at school) then the work rights can be applied for through a Variation of Conditions.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Note that if student is 18 years or over, they don’t need permission for summer work rights.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Their age is calculated at the time they apply for the work rights.</a:t>
            </a:r>
          </a:p>
          <a:p>
            <a:pPr marR="0" lvl="0" algn="l" defTabSz="1475128" rtl="0" eaLnBrk="1" fontAlgn="auto" latinLnBrk="0" hangingPunct="1">
              <a:lnSpc>
                <a:spcPct val="100000"/>
              </a:lnSpc>
              <a:spcBef>
                <a:spcPts val="0"/>
              </a:spcBef>
              <a:spcAft>
                <a:spcPts val="0"/>
              </a:spcAft>
              <a:buClrTx/>
              <a:buSzTx/>
              <a:tabLst/>
              <a:defRPr/>
            </a:pPr>
            <a:endParaRPr lang="en-NZ" sz="28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endParaRPr lang="en-NZ" sz="28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endParaRPr lang="en-NZ" sz="2800" dirty="0">
              <a:solidFill>
                <a:prstClr val="black"/>
              </a:solidFill>
              <a:latin typeface="Calibri"/>
            </a:endParaRPr>
          </a:p>
        </p:txBody>
      </p:sp>
    </p:spTree>
    <p:extLst>
      <p:ext uri="{BB962C8B-B14F-4D97-AF65-F5344CB8AC3E}">
        <p14:creationId xmlns:p14="http://schemas.microsoft.com/office/powerpoint/2010/main" val="2782125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9BA2AD-B609-4D55-9C74-B20F5B10DE47}"/>
              </a:ext>
            </a:extLst>
          </p:cNvPr>
          <p:cNvSpPr txBox="1"/>
          <p:nvPr/>
        </p:nvSpPr>
        <p:spPr>
          <a:xfrm>
            <a:off x="216124" y="49722"/>
            <a:ext cx="18290032" cy="6678751"/>
          </a:xfrm>
          <a:prstGeom prst="rect">
            <a:avLst/>
          </a:prstGeom>
          <a:noFill/>
        </p:spPr>
        <p:txBody>
          <a:bodyPr wrap="square" rtlCol="0">
            <a:spAutoFit/>
          </a:bodyPr>
          <a:lstStyle/>
          <a:p>
            <a:pPr marL="0" marR="0" lvl="0" indent="0" algn="l" defTabSz="1475128" rtl="0" eaLnBrk="1" fontAlgn="auto" latinLnBrk="0" hangingPunct="1">
              <a:lnSpc>
                <a:spcPct val="100000"/>
              </a:lnSpc>
              <a:spcBef>
                <a:spcPts val="0"/>
              </a:spcBef>
              <a:spcAft>
                <a:spcPts val="0"/>
              </a:spcAft>
              <a:buClrTx/>
              <a:buSzTx/>
              <a:buFontTx/>
              <a:buNone/>
              <a:tabLst/>
              <a:defRPr/>
            </a:pPr>
            <a:r>
              <a:rPr lang="en-NZ" sz="4400" b="1" noProof="0" dirty="0">
                <a:solidFill>
                  <a:srgbClr val="F79646"/>
                </a:solidFill>
                <a:latin typeface="Calibri"/>
              </a:rPr>
              <a:t>Rights of workers – prevention of exploitation</a:t>
            </a:r>
          </a:p>
          <a:p>
            <a:pPr marR="0" lvl="0" algn="l" defTabSz="1475128" rtl="0" eaLnBrk="1" fontAlgn="auto" latinLnBrk="0" hangingPunct="1">
              <a:lnSpc>
                <a:spcPct val="100000"/>
              </a:lnSpc>
              <a:spcBef>
                <a:spcPts val="0"/>
              </a:spcBef>
              <a:spcAft>
                <a:spcPts val="0"/>
              </a:spcAft>
              <a:buClrTx/>
              <a:buSzTx/>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Students must be made aware of their rights under New Zealand’s employment law.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New Zealand has protections in place for all workers, regardless of their citizenship.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As providers, you have an important role to play and keep your students safe. </a:t>
            </a:r>
          </a:p>
          <a:p>
            <a:pPr marR="0" lvl="0" algn="l" defTabSz="1475128" rtl="0" eaLnBrk="1" fontAlgn="auto" latinLnBrk="0" hangingPunct="1">
              <a:lnSpc>
                <a:spcPct val="100000"/>
              </a:lnSpc>
              <a:spcBef>
                <a:spcPts val="0"/>
              </a:spcBef>
              <a:spcAft>
                <a:spcPts val="0"/>
              </a:spcAft>
              <a:buClrTx/>
              <a:buSzTx/>
              <a:tabLst/>
              <a:defRPr/>
            </a:pPr>
            <a:endParaRPr lang="en-NZ" sz="3200" dirty="0">
              <a:solidFill>
                <a:prstClr val="black"/>
              </a:solidFill>
              <a:latin typeface="Calibri"/>
            </a:endParaRPr>
          </a:p>
          <a:p>
            <a:pPr>
              <a:defRPr/>
            </a:pPr>
            <a:r>
              <a:rPr lang="en-NZ" sz="3200" dirty="0">
                <a:solidFill>
                  <a:prstClr val="black"/>
                </a:solidFill>
                <a:latin typeface="Calibri"/>
                <a:hlinkClick r:id="rId3"/>
              </a:rPr>
              <a:t>Employment New Zealand </a:t>
            </a:r>
            <a:r>
              <a:rPr lang="en-NZ" sz="3200" dirty="0">
                <a:solidFill>
                  <a:prstClr val="black"/>
                </a:solidFill>
                <a:latin typeface="Calibri"/>
              </a:rPr>
              <a:t> is a Government agency and has links and information on the rights of all workers in New Zealand.</a:t>
            </a:r>
          </a:p>
          <a:p>
            <a:pPr marL="457200" indent="-457200">
              <a:buFont typeface="Arial" panose="020B0604020202020204" pitchFamily="34" charset="0"/>
              <a:buChar char="•"/>
              <a:defRPr/>
            </a:pPr>
            <a:endParaRPr lang="en-NZ" sz="3200" dirty="0">
              <a:solidFill>
                <a:prstClr val="black"/>
              </a:solidFill>
              <a:latin typeface="Calibri"/>
            </a:endParaRPr>
          </a:p>
          <a:p>
            <a:pPr>
              <a:defRPr/>
            </a:pPr>
            <a:r>
              <a:rPr lang="en-NZ" sz="3200" dirty="0">
                <a:latin typeface="Calibri" panose="020F0502020204030204" pitchFamily="34" charset="0"/>
                <a:ea typeface="Verdana" panose="020B0604030504040204" pitchFamily="34" charset="0"/>
                <a:cs typeface="Times New Roman" panose="02020603050405020304" pitchFamily="18" charset="0"/>
                <a:hlinkClick r:id="rId3"/>
              </a:rPr>
              <a:t>Employment rights and modules: multi-language </a:t>
            </a:r>
            <a:endParaRPr lang="en-NZ" sz="4000" dirty="0">
              <a:latin typeface="+mj-lt"/>
              <a:ea typeface="Verdana" panose="020B0604030504040204" pitchFamily="34" charset="0"/>
            </a:endParaRPr>
          </a:p>
          <a:p>
            <a:pPr marR="0" lvl="0" algn="l" defTabSz="1475128" rtl="0" eaLnBrk="1" fontAlgn="auto" latinLnBrk="0" hangingPunct="1">
              <a:lnSpc>
                <a:spcPct val="100000"/>
              </a:lnSpc>
              <a:spcBef>
                <a:spcPts val="0"/>
              </a:spcBef>
              <a:spcAft>
                <a:spcPts val="0"/>
              </a:spcAft>
              <a:buClrTx/>
              <a:buSzTx/>
              <a:tabLst/>
              <a:defRPr/>
            </a:pPr>
            <a:endParaRPr kumimoji="0" lang="en-NZ" sz="32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3" name="Picture 2">
            <a:extLst>
              <a:ext uri="{FF2B5EF4-FFF2-40B4-BE49-F238E27FC236}">
                <a16:creationId xmlns:a16="http://schemas.microsoft.com/office/drawing/2014/main" id="{6201BC5D-04D6-A48D-A7B7-D8C31A034CB8}"/>
              </a:ext>
            </a:extLst>
          </p:cNvPr>
          <p:cNvPicPr>
            <a:picLocks noChangeAspect="1"/>
          </p:cNvPicPr>
          <p:nvPr/>
        </p:nvPicPr>
        <p:blipFill>
          <a:blip r:embed="rId4"/>
          <a:stretch>
            <a:fillRect/>
          </a:stretch>
        </p:blipFill>
        <p:spPr>
          <a:xfrm>
            <a:off x="144116" y="6282804"/>
            <a:ext cx="11594373" cy="1323975"/>
          </a:xfrm>
          <a:prstGeom prst="rect">
            <a:avLst/>
          </a:prstGeom>
        </p:spPr>
      </p:pic>
      <p:sp>
        <p:nvSpPr>
          <p:cNvPr id="5" name="TextBox 4">
            <a:extLst>
              <a:ext uri="{FF2B5EF4-FFF2-40B4-BE49-F238E27FC236}">
                <a16:creationId xmlns:a16="http://schemas.microsoft.com/office/drawing/2014/main" id="{72B57AE9-F5FE-EE91-5ACA-6EB39CA39E22}"/>
              </a:ext>
            </a:extLst>
          </p:cNvPr>
          <p:cNvSpPr txBox="1"/>
          <p:nvPr/>
        </p:nvSpPr>
        <p:spPr>
          <a:xfrm>
            <a:off x="216124" y="7938988"/>
            <a:ext cx="17353928" cy="1077218"/>
          </a:xfrm>
          <a:prstGeom prst="rect">
            <a:avLst/>
          </a:prstGeom>
          <a:noFill/>
        </p:spPr>
        <p:txBody>
          <a:bodyPr wrap="square">
            <a:spAutoFit/>
          </a:bodyPr>
          <a:lstStyle/>
          <a:p>
            <a:pPr marR="0" lvl="0" algn="l" defTabSz="1475128" rtl="0" eaLnBrk="1" fontAlgn="auto" latinLnBrk="0" hangingPunct="1">
              <a:lnSpc>
                <a:spcPct val="100000"/>
              </a:lnSpc>
              <a:spcBef>
                <a:spcPts val="0"/>
              </a:spcBef>
              <a:spcAft>
                <a:spcPts val="0"/>
              </a:spcAft>
              <a:buClrTx/>
              <a:buSzTx/>
              <a:tabLst/>
              <a:defRPr/>
            </a:pPr>
            <a:r>
              <a:rPr lang="en-NZ" sz="3200" dirty="0">
                <a:solidFill>
                  <a:prstClr val="black"/>
                </a:solidFill>
                <a:latin typeface="Calibri"/>
              </a:rPr>
              <a:t>Education New Zealand’s </a:t>
            </a:r>
            <a:r>
              <a:rPr lang="en-NZ" sz="3200" dirty="0">
                <a:solidFill>
                  <a:prstClr val="black"/>
                </a:solidFill>
                <a:latin typeface="Calibri"/>
                <a:hlinkClick r:id="rId5"/>
              </a:rPr>
              <a:t>NauMai NZ </a:t>
            </a:r>
            <a:r>
              <a:rPr lang="en-NZ" sz="3200" dirty="0">
                <a:solidFill>
                  <a:prstClr val="black"/>
                </a:solidFill>
                <a:latin typeface="Calibri"/>
              </a:rPr>
              <a:t>has good information for students on life in New Zealand, including work related rights and tax information. </a:t>
            </a:r>
          </a:p>
        </p:txBody>
      </p:sp>
    </p:spTree>
    <p:extLst>
      <p:ext uri="{BB962C8B-B14F-4D97-AF65-F5344CB8AC3E}">
        <p14:creationId xmlns:p14="http://schemas.microsoft.com/office/powerpoint/2010/main" val="263368462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49C6F7BE1074DBED6E23083D4F4B9" ma:contentTypeVersion="15" ma:contentTypeDescription="Create a new document." ma:contentTypeScope="" ma:versionID="9c51e57ee27693e9869a1705e158649e">
  <xsd:schema xmlns:xsd="http://www.w3.org/2001/XMLSchema" xmlns:xs="http://www.w3.org/2001/XMLSchema" xmlns:p="http://schemas.microsoft.com/office/2006/metadata/properties" xmlns:ns3="3d2d0fa2-0cf0-4fcb-b746-1959825a0c6b" xmlns:ns4="fa62f0cb-a7e1-48ee-97a7-2c04bba0e3f1" targetNamespace="http://schemas.microsoft.com/office/2006/metadata/properties" ma:root="true" ma:fieldsID="75273addb6ae28808242162dadba847a" ns3:_="" ns4:_="">
    <xsd:import namespace="3d2d0fa2-0cf0-4fcb-b746-1959825a0c6b"/>
    <xsd:import namespace="fa62f0cb-a7e1-48ee-97a7-2c04bba0e3f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LengthInSeconds" minOccurs="0"/>
                <xsd:element ref="ns4:_activity"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2d0fa2-0cf0-4fcb-b746-1959825a0c6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62f0cb-a7e1-48ee-97a7-2c04bba0e3f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a62f0cb-a7e1-48ee-97a7-2c04bba0e3f1" xsi:nil="true"/>
  </documentManagement>
</p:properties>
</file>

<file path=customXml/itemProps1.xml><?xml version="1.0" encoding="utf-8"?>
<ds:datastoreItem xmlns:ds="http://schemas.openxmlformats.org/officeDocument/2006/customXml" ds:itemID="{7584AA5D-9233-43DE-AE8F-B33CEFEFEA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2d0fa2-0cf0-4fcb-b746-1959825a0c6b"/>
    <ds:schemaRef ds:uri="fa62f0cb-a7e1-48ee-97a7-2c04bba0e3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2F5D0A-E39C-491D-B116-E1CE20482B5B}">
  <ds:schemaRefs>
    <ds:schemaRef ds:uri="http://schemas.microsoft.com/sharepoint/v3/contenttype/forms"/>
  </ds:schemaRefs>
</ds:datastoreItem>
</file>

<file path=customXml/itemProps3.xml><?xml version="1.0" encoding="utf-8"?>
<ds:datastoreItem xmlns:ds="http://schemas.openxmlformats.org/officeDocument/2006/customXml" ds:itemID="{E9EC0BBB-8585-439E-8D05-026768A5E690}">
  <ds:schemaRefs>
    <ds:schemaRef ds:uri="http://www.w3.org/XML/1998/namespace"/>
    <ds:schemaRef ds:uri="http://purl.org/dc/term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fa62f0cb-a7e1-48ee-97a7-2c04bba0e3f1"/>
    <ds:schemaRef ds:uri="3d2d0fa2-0cf0-4fcb-b746-1959825a0c6b"/>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21047</TotalTime>
  <Words>1856</Words>
  <Application>Microsoft Office PowerPoint</Application>
  <PresentationFormat>Custom</PresentationFormat>
  <Paragraphs>291</Paragraphs>
  <Slides>14</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Courier New</vt:lpstr>
      <vt:lpstr>fira-book</vt:lpstr>
      <vt:lpstr>Custom Design</vt:lpstr>
      <vt:lpstr>Office Theme</vt:lpstr>
      <vt:lpstr>eSchool Conference  June 2023    Immigration New Zealand Ministry of Business, Innovation and Employment    </vt:lpstr>
      <vt:lpstr>PowerPoint Presentation</vt:lpstr>
      <vt:lpstr>PowerPoint Presentation</vt:lpstr>
      <vt:lpstr>Approval rates – offshore applications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Ministry of Economic Development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A3 template</dc:title>
  <dc:creator>Abi Holt</dc:creator>
  <cp:lastModifiedBy>Celia Coombes</cp:lastModifiedBy>
  <cp:revision>211</cp:revision>
  <cp:lastPrinted>2022-10-28T00:47:38Z</cp:lastPrinted>
  <dcterms:created xsi:type="dcterms:W3CDTF">2014-07-03T02:58:44Z</dcterms:created>
  <dcterms:modified xsi:type="dcterms:W3CDTF">2023-06-17T22:05:59Z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0x01010072F49C6F7BE1074DBED6E23083D4F4B9</vt:lpwstr>
  </property>
  <property fmtid="{D5CDD505-2E9C-101B-9397-08002B2CF9AE}" pid="3" name="MBIECategory">
    <vt:lpwstr>167;#Document|b24b8314-c132-410d-993d-9eebb59a309e</vt:lpwstr>
  </property>
  <property fmtid="{D5CDD505-2E9C-101B-9397-08002B2CF9AE}" pid="4" name="How do I type">
    <vt:lpwstr/>
  </property>
  <property fmtid="{D5CDD505-2E9C-101B-9397-08002B2CF9AE}" pid="5" name="BusinessGroup">
    <vt:lpwstr>214;#Immigration New Zealand|a5494c8a-cf8f-47be-8a99-b2ad6639a9f8</vt:lpwstr>
  </property>
  <property fmtid="{D5CDD505-2E9C-101B-9397-08002B2CF9AE}" pid="6" name="Agency">
    <vt:lpwstr>7;#MBIE|891a73b2-255c-4299-97c0-3dc8e67bb644</vt:lpwstr>
  </property>
  <property fmtid="{D5CDD505-2E9C-101B-9397-08002B2CF9AE}" pid="7" name="Branch">
    <vt:lpwstr>159;#All|c68edc10-b2ae-45a0-b897-19bbe6375f80</vt:lpwstr>
  </property>
  <property fmtid="{D5CDD505-2E9C-101B-9397-08002B2CF9AE}" pid="8" name="Document Category">
    <vt:lpwstr>260;#Template|a3218f43-7003-4e05-a666-b4e9f4876d6e</vt:lpwstr>
  </property>
  <property fmtid="{D5CDD505-2E9C-101B-9397-08002B2CF9AE}" pid="9" name="About category">
    <vt:lpwstr/>
  </property>
  <property fmtid="{D5CDD505-2E9C-101B-9397-08002B2CF9AE}" pid="10" name="How do I task">
    <vt:lpwstr/>
  </property>
  <property fmtid="{D5CDD505-2E9C-101B-9397-08002B2CF9AE}" pid="11" name="MBIE tag">
    <vt:lpwstr/>
  </property>
  <property fmtid="{D5CDD505-2E9C-101B-9397-08002B2CF9AE}" pid="12" name="LibraryOnline subject">
    <vt:lpwstr/>
  </property>
  <property fmtid="{D5CDD505-2E9C-101B-9397-08002B2CF9AE}" pid="13" name="How do I topic1">
    <vt:lpwstr/>
  </property>
  <property fmtid="{D5CDD505-2E9C-101B-9397-08002B2CF9AE}" pid="14" name="How do I category">
    <vt:lpwstr/>
  </property>
  <property fmtid="{D5CDD505-2E9C-101B-9397-08002B2CF9AE}" pid="15" name="pc1149bb70b54468aafec8331bc96319">
    <vt:lpwstr/>
  </property>
  <property fmtid="{D5CDD505-2E9C-101B-9397-08002B2CF9AE}" pid="16" name="MBIETags">
    <vt:lpwstr/>
  </property>
  <property fmtid="{D5CDD505-2E9C-101B-9397-08002B2CF9AE}" pid="17" name="gc7fef98643a4394a4bfac064b91f316">
    <vt:lpwstr/>
  </property>
  <property fmtid="{D5CDD505-2E9C-101B-9397-08002B2CF9AE}" pid="18" name="_dlc_DocIdItemGuid">
    <vt:lpwstr>2c662e57-179c-4027-bf79-14dc14c0b4e3</vt:lpwstr>
  </property>
  <property fmtid="{D5CDD505-2E9C-101B-9397-08002B2CF9AE}" pid="19" name="Team site document type">
    <vt:lpwstr>24;#Template|a3218f43-7003-4e05-a666-b4e9f4876d6e</vt:lpwstr>
  </property>
  <property fmtid="{D5CDD505-2E9C-101B-9397-08002B2CF9AE}" pid="20" name="MSIP_Label_738466f7-346c-47bb-a4d2-4a6558d61975_Enabled">
    <vt:lpwstr>true</vt:lpwstr>
  </property>
  <property fmtid="{D5CDD505-2E9C-101B-9397-08002B2CF9AE}" pid="21" name="MSIP_Label_738466f7-346c-47bb-a4d2-4a6558d61975_SetDate">
    <vt:lpwstr>2023-06-06T09:05:07Z</vt:lpwstr>
  </property>
  <property fmtid="{D5CDD505-2E9C-101B-9397-08002B2CF9AE}" pid="22" name="MSIP_Label_738466f7-346c-47bb-a4d2-4a6558d61975_Method">
    <vt:lpwstr>Privileged</vt:lpwstr>
  </property>
  <property fmtid="{D5CDD505-2E9C-101B-9397-08002B2CF9AE}" pid="23" name="MSIP_Label_738466f7-346c-47bb-a4d2-4a6558d61975_Name">
    <vt:lpwstr>UNCLASSIFIED</vt:lpwstr>
  </property>
  <property fmtid="{D5CDD505-2E9C-101B-9397-08002B2CF9AE}" pid="24" name="MSIP_Label_738466f7-346c-47bb-a4d2-4a6558d61975_SiteId">
    <vt:lpwstr>78b2bd11-e42b-47ea-b011-2e04c3af5ec1</vt:lpwstr>
  </property>
  <property fmtid="{D5CDD505-2E9C-101B-9397-08002B2CF9AE}" pid="25" name="MSIP_Label_738466f7-346c-47bb-a4d2-4a6558d61975_ActionId">
    <vt:lpwstr>b615aed4-02be-46c0-bb5f-af935f9f0f85</vt:lpwstr>
  </property>
  <property fmtid="{D5CDD505-2E9C-101B-9397-08002B2CF9AE}" pid="26" name="MSIP_Label_738466f7-346c-47bb-a4d2-4a6558d61975_ContentBits">
    <vt:lpwstr>0</vt:lpwstr>
  </property>
</Properties>
</file>